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theme/themeOverride1.xml" ContentType="application/vnd.openxmlformats-officedocument.themeOverr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6"/>
  </p:notesMasterIdLst>
  <p:handoutMasterIdLst>
    <p:handoutMasterId r:id="rId27"/>
  </p:handoutMasterIdLst>
  <p:sldIdLst>
    <p:sldId id="284" r:id="rId2"/>
    <p:sldId id="305" r:id="rId3"/>
    <p:sldId id="310" r:id="rId4"/>
    <p:sldId id="286" r:id="rId5"/>
    <p:sldId id="287" r:id="rId6"/>
    <p:sldId id="333" r:id="rId7"/>
    <p:sldId id="289" r:id="rId8"/>
    <p:sldId id="332" r:id="rId9"/>
    <p:sldId id="290" r:id="rId10"/>
    <p:sldId id="291" r:id="rId11"/>
    <p:sldId id="324" r:id="rId12"/>
    <p:sldId id="325" r:id="rId13"/>
    <p:sldId id="326" r:id="rId14"/>
    <p:sldId id="328" r:id="rId15"/>
    <p:sldId id="260" r:id="rId16"/>
    <p:sldId id="311" r:id="rId17"/>
    <p:sldId id="322" r:id="rId18"/>
    <p:sldId id="259" r:id="rId19"/>
    <p:sldId id="318" r:id="rId20"/>
    <p:sldId id="315" r:id="rId21"/>
    <p:sldId id="313" r:id="rId22"/>
    <p:sldId id="319" r:id="rId23"/>
    <p:sldId id="278" r:id="rId24"/>
    <p:sldId id="303" r:id="rId25"/>
  </p:sldIdLst>
  <p:sldSz cx="9144000" cy="6858000" type="screen4x3"/>
  <p:notesSz cx="6881813" cy="92964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00" autoAdjust="0"/>
    <p:restoredTop sz="94660" autoAdjust="0"/>
  </p:normalViewPr>
  <p:slideViewPr>
    <p:cSldViewPr>
      <p:cViewPr varScale="1">
        <p:scale>
          <a:sx n="74" d="100"/>
          <a:sy n="74" d="100"/>
        </p:scale>
        <p:origin x="1086"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2"/>
            <a:ext cx="2982869" cy="466752"/>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97338" y="2"/>
            <a:ext cx="2982869" cy="466752"/>
          </a:xfrm>
          <a:prstGeom prst="rect">
            <a:avLst/>
          </a:prstGeom>
        </p:spPr>
        <p:txBody>
          <a:bodyPr vert="horz" lIns="91440" tIns="45720" rIns="91440" bIns="45720" rtlCol="0"/>
          <a:lstStyle>
            <a:lvl1pPr algn="r">
              <a:defRPr sz="1200"/>
            </a:lvl1pPr>
          </a:lstStyle>
          <a:p>
            <a:fld id="{B6ADD1C3-7EE8-4286-BFD4-E4712486DA2E}" type="datetimeFigureOut">
              <a:rPr lang="en-GB" smtClean="0"/>
              <a:pPr/>
              <a:t>19/06/2018</a:t>
            </a:fld>
            <a:endParaRPr lang="en-GB"/>
          </a:p>
        </p:txBody>
      </p:sp>
      <p:sp>
        <p:nvSpPr>
          <p:cNvPr id="4" name="Footer Placeholder 3"/>
          <p:cNvSpPr>
            <a:spLocks noGrp="1"/>
          </p:cNvSpPr>
          <p:nvPr>
            <p:ph type="ftr" sz="quarter" idx="2"/>
          </p:nvPr>
        </p:nvSpPr>
        <p:spPr>
          <a:xfrm>
            <a:off x="1" y="8829649"/>
            <a:ext cx="2982869" cy="466752"/>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97338" y="8829649"/>
            <a:ext cx="2982869" cy="466752"/>
          </a:xfrm>
          <a:prstGeom prst="rect">
            <a:avLst/>
          </a:prstGeom>
        </p:spPr>
        <p:txBody>
          <a:bodyPr vert="horz" lIns="91440" tIns="45720" rIns="91440" bIns="45720" rtlCol="0" anchor="b"/>
          <a:lstStyle>
            <a:lvl1pPr algn="r">
              <a:defRPr sz="1200"/>
            </a:lvl1pPr>
          </a:lstStyle>
          <a:p>
            <a:fld id="{BEF3CB19-6527-481B-9C8F-75E8460EAB42}" type="slidenum">
              <a:rPr lang="en-GB" smtClean="0"/>
              <a:pPr/>
              <a:t>‹#›</a:t>
            </a:fld>
            <a:endParaRPr lang="en-GB"/>
          </a:p>
        </p:txBody>
      </p:sp>
    </p:spTree>
    <p:extLst>
      <p:ext uri="{BB962C8B-B14F-4D97-AF65-F5344CB8AC3E}">
        <p14:creationId xmlns:p14="http://schemas.microsoft.com/office/powerpoint/2010/main" val="147897025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2982119" cy="464820"/>
          </a:xfrm>
          <a:prstGeom prst="rect">
            <a:avLst/>
          </a:prstGeom>
        </p:spPr>
        <p:txBody>
          <a:bodyPr vert="horz" lIns="91440" tIns="45720" rIns="91440" bIns="45720" rtlCol="0"/>
          <a:lstStyle>
            <a:lvl1pPr algn="l">
              <a:defRPr sz="1200"/>
            </a:lvl1pPr>
          </a:lstStyle>
          <a:p>
            <a:endParaRPr lang="fr-FR"/>
          </a:p>
        </p:txBody>
      </p:sp>
      <p:sp>
        <p:nvSpPr>
          <p:cNvPr id="3" name="Date Placeholder 2"/>
          <p:cNvSpPr>
            <a:spLocks noGrp="1"/>
          </p:cNvSpPr>
          <p:nvPr>
            <p:ph type="dt" idx="1"/>
          </p:nvPr>
        </p:nvSpPr>
        <p:spPr>
          <a:xfrm>
            <a:off x="3898102" y="1"/>
            <a:ext cx="2982119" cy="464820"/>
          </a:xfrm>
          <a:prstGeom prst="rect">
            <a:avLst/>
          </a:prstGeom>
        </p:spPr>
        <p:txBody>
          <a:bodyPr vert="horz" lIns="91440" tIns="45720" rIns="91440" bIns="45720" rtlCol="0"/>
          <a:lstStyle>
            <a:lvl1pPr algn="r">
              <a:defRPr sz="1200"/>
            </a:lvl1pPr>
          </a:lstStyle>
          <a:p>
            <a:fld id="{8B62D6FF-00D1-44D0-8928-5B1E339F98A4}" type="datetimeFigureOut">
              <a:rPr lang="fr-FR" smtClean="0"/>
              <a:pPr/>
              <a:t>19/06/2018</a:t>
            </a:fld>
            <a:endParaRPr lang="fr-FR"/>
          </a:p>
        </p:txBody>
      </p:sp>
      <p:sp>
        <p:nvSpPr>
          <p:cNvPr id="4" name="Slide Image Placeholder 3"/>
          <p:cNvSpPr>
            <a:spLocks noGrp="1" noRot="1" noChangeAspect="1"/>
          </p:cNvSpPr>
          <p:nvPr>
            <p:ph type="sldImg" idx="2"/>
          </p:nvPr>
        </p:nvSpPr>
        <p:spPr>
          <a:xfrm>
            <a:off x="1116013" y="696913"/>
            <a:ext cx="4649787" cy="3487737"/>
          </a:xfrm>
          <a:prstGeom prst="rect">
            <a:avLst/>
          </a:prstGeom>
          <a:noFill/>
          <a:ln w="12700">
            <a:solidFill>
              <a:prstClr val="black"/>
            </a:solidFill>
          </a:ln>
        </p:spPr>
        <p:txBody>
          <a:bodyPr vert="horz" lIns="91440" tIns="45720" rIns="91440" bIns="45720" rtlCol="0" anchor="ctr"/>
          <a:lstStyle/>
          <a:p>
            <a:endParaRPr lang="fr-FR"/>
          </a:p>
        </p:txBody>
      </p:sp>
      <p:sp>
        <p:nvSpPr>
          <p:cNvPr id="5" name="Notes Placeholder 4"/>
          <p:cNvSpPr>
            <a:spLocks noGrp="1"/>
          </p:cNvSpPr>
          <p:nvPr>
            <p:ph type="body" sz="quarter" idx="3"/>
          </p:nvPr>
        </p:nvSpPr>
        <p:spPr>
          <a:xfrm>
            <a:off x="688182" y="4415790"/>
            <a:ext cx="5505450" cy="418338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6" name="Footer Placeholder 5"/>
          <p:cNvSpPr>
            <a:spLocks noGrp="1"/>
          </p:cNvSpPr>
          <p:nvPr>
            <p:ph type="ftr" sz="quarter" idx="4"/>
          </p:nvPr>
        </p:nvSpPr>
        <p:spPr>
          <a:xfrm>
            <a:off x="1" y="8829968"/>
            <a:ext cx="2982119" cy="464820"/>
          </a:xfrm>
          <a:prstGeom prst="rect">
            <a:avLst/>
          </a:prstGeom>
        </p:spPr>
        <p:txBody>
          <a:bodyPr vert="horz" lIns="91440" tIns="45720" rIns="91440" bIns="45720" rtlCol="0" anchor="b"/>
          <a:lstStyle>
            <a:lvl1pPr algn="l">
              <a:defRPr sz="1200"/>
            </a:lvl1pPr>
          </a:lstStyle>
          <a:p>
            <a:endParaRPr lang="fr-FR"/>
          </a:p>
        </p:txBody>
      </p:sp>
      <p:sp>
        <p:nvSpPr>
          <p:cNvPr id="7" name="Slide Number Placeholder 6"/>
          <p:cNvSpPr>
            <a:spLocks noGrp="1"/>
          </p:cNvSpPr>
          <p:nvPr>
            <p:ph type="sldNum" sz="quarter" idx="5"/>
          </p:nvPr>
        </p:nvSpPr>
        <p:spPr>
          <a:xfrm>
            <a:off x="3898102" y="8829968"/>
            <a:ext cx="2982119" cy="464820"/>
          </a:xfrm>
          <a:prstGeom prst="rect">
            <a:avLst/>
          </a:prstGeom>
        </p:spPr>
        <p:txBody>
          <a:bodyPr vert="horz" lIns="91440" tIns="45720" rIns="91440" bIns="45720" rtlCol="0" anchor="b"/>
          <a:lstStyle>
            <a:lvl1pPr algn="r">
              <a:defRPr sz="1200"/>
            </a:lvl1pPr>
          </a:lstStyle>
          <a:p>
            <a:fld id="{DCC67EBB-1F8E-4909-ACB6-A77E67842498}" type="slidenum">
              <a:rPr lang="fr-FR" smtClean="0"/>
              <a:pPr/>
              <a:t>‹#›</a:t>
            </a:fld>
            <a:endParaRPr lang="fr-FR"/>
          </a:p>
        </p:txBody>
      </p:sp>
    </p:spTree>
    <p:extLst>
      <p:ext uri="{BB962C8B-B14F-4D97-AF65-F5344CB8AC3E}">
        <p14:creationId xmlns:p14="http://schemas.microsoft.com/office/powerpoint/2010/main" val="33275090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fr-FR"/>
          </a:p>
        </p:txBody>
      </p:sp>
      <p:sp>
        <p:nvSpPr>
          <p:cNvPr id="4" name="Slide Number Placeholder 3"/>
          <p:cNvSpPr>
            <a:spLocks noGrp="1"/>
          </p:cNvSpPr>
          <p:nvPr>
            <p:ph type="sldNum" sz="quarter" idx="10"/>
          </p:nvPr>
        </p:nvSpPr>
        <p:spPr/>
        <p:txBody>
          <a:bodyPr/>
          <a:lstStyle/>
          <a:p>
            <a:fld id="{DCC67EBB-1F8E-4909-ACB6-A77E67842498}" type="slidenum">
              <a:rPr lang="fr-FR" smtClean="0"/>
              <a:pPr/>
              <a:t>1</a:t>
            </a:fld>
            <a:endParaRPr lang="fr-FR"/>
          </a:p>
        </p:txBody>
      </p:sp>
    </p:spTree>
    <p:extLst>
      <p:ext uri="{BB962C8B-B14F-4D97-AF65-F5344CB8AC3E}">
        <p14:creationId xmlns:p14="http://schemas.microsoft.com/office/powerpoint/2010/main" val="21027075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FR"/>
          </a:p>
        </p:txBody>
      </p:sp>
      <p:sp>
        <p:nvSpPr>
          <p:cNvPr id="4" name="Slide Number Placeholder 3"/>
          <p:cNvSpPr>
            <a:spLocks noGrp="1"/>
          </p:cNvSpPr>
          <p:nvPr>
            <p:ph type="sldNum" sz="quarter" idx="10"/>
          </p:nvPr>
        </p:nvSpPr>
        <p:spPr/>
        <p:txBody>
          <a:bodyPr/>
          <a:lstStyle/>
          <a:p>
            <a:fld id="{DCC67EBB-1F8E-4909-ACB6-A77E67842498}" type="slidenum">
              <a:rPr lang="fr-FR" smtClean="0"/>
              <a:pPr/>
              <a:t>2</a:t>
            </a:fld>
            <a:endParaRPr lang="fr-FR"/>
          </a:p>
        </p:txBody>
      </p:sp>
    </p:spTree>
    <p:extLst>
      <p:ext uri="{BB962C8B-B14F-4D97-AF65-F5344CB8AC3E}">
        <p14:creationId xmlns:p14="http://schemas.microsoft.com/office/powerpoint/2010/main" val="41736384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fr-FR" dirty="0"/>
          </a:p>
        </p:txBody>
      </p:sp>
      <p:sp>
        <p:nvSpPr>
          <p:cNvPr id="4" name="Slide Number Placeholder 3"/>
          <p:cNvSpPr>
            <a:spLocks noGrp="1"/>
          </p:cNvSpPr>
          <p:nvPr>
            <p:ph type="sldNum" sz="quarter" idx="10"/>
          </p:nvPr>
        </p:nvSpPr>
        <p:spPr/>
        <p:txBody>
          <a:bodyPr/>
          <a:lstStyle/>
          <a:p>
            <a:fld id="{DCC67EBB-1F8E-4909-ACB6-A77E67842498}" type="slidenum">
              <a:rPr lang="fr-FR" smtClean="0"/>
              <a:pPr/>
              <a:t>23</a:t>
            </a:fld>
            <a:endParaRPr lang="fr-FR"/>
          </a:p>
        </p:txBody>
      </p:sp>
    </p:spTree>
    <p:extLst>
      <p:ext uri="{BB962C8B-B14F-4D97-AF65-F5344CB8AC3E}">
        <p14:creationId xmlns:p14="http://schemas.microsoft.com/office/powerpoint/2010/main" val="36240121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fr-F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fr-FR"/>
          </a:p>
        </p:txBody>
      </p:sp>
      <p:sp>
        <p:nvSpPr>
          <p:cNvPr id="4" name="Date Placeholder 3"/>
          <p:cNvSpPr>
            <a:spLocks noGrp="1"/>
          </p:cNvSpPr>
          <p:nvPr>
            <p:ph type="dt" sz="half" idx="10"/>
          </p:nvPr>
        </p:nvSpPr>
        <p:spPr/>
        <p:txBody>
          <a:bodyPr/>
          <a:lstStyle/>
          <a:p>
            <a:fld id="{6E087DA4-CF2A-44B7-A3E7-D2FBE77CC955}" type="datetime1">
              <a:rPr lang="fr-FR" smtClean="0"/>
              <a:t>19/06/2018</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BE1B10FD-062E-41A2-9895-BE3B223E15B8}" type="slidenum">
              <a:rPr lang="fr-FR" smtClean="0"/>
              <a:pPr/>
              <a:t>‹#›</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Date Placeholder 3"/>
          <p:cNvSpPr>
            <a:spLocks noGrp="1"/>
          </p:cNvSpPr>
          <p:nvPr>
            <p:ph type="dt" sz="half" idx="10"/>
          </p:nvPr>
        </p:nvSpPr>
        <p:spPr/>
        <p:txBody>
          <a:bodyPr/>
          <a:lstStyle/>
          <a:p>
            <a:fld id="{5F51089D-11A5-4842-BFC7-A8BB1B9DAE42}" type="datetime1">
              <a:rPr lang="fr-FR" smtClean="0"/>
              <a:t>19/06/2018</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BE1B10FD-062E-41A2-9895-BE3B223E15B8}" type="slidenum">
              <a:rPr lang="fr-FR" smtClean="0"/>
              <a:pPr/>
              <a:t>‹#›</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fr-F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Date Placeholder 3"/>
          <p:cNvSpPr>
            <a:spLocks noGrp="1"/>
          </p:cNvSpPr>
          <p:nvPr>
            <p:ph type="dt" sz="half" idx="10"/>
          </p:nvPr>
        </p:nvSpPr>
        <p:spPr/>
        <p:txBody>
          <a:bodyPr/>
          <a:lstStyle/>
          <a:p>
            <a:fld id="{DC54D600-8C1C-4E17-9E22-3070A4C8CA57}" type="datetime1">
              <a:rPr lang="fr-FR" smtClean="0"/>
              <a:t>19/06/2018</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BE1B10FD-062E-41A2-9895-BE3B223E15B8}" type="slidenum">
              <a:rPr lang="fr-FR" smtClean="0"/>
              <a:pPr/>
              <a:t>‹#›</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Date Placeholder 3"/>
          <p:cNvSpPr>
            <a:spLocks noGrp="1"/>
          </p:cNvSpPr>
          <p:nvPr>
            <p:ph type="dt" sz="half" idx="10"/>
          </p:nvPr>
        </p:nvSpPr>
        <p:spPr/>
        <p:txBody>
          <a:bodyPr/>
          <a:lstStyle/>
          <a:p>
            <a:fld id="{A65045D3-82F9-4615-ABA5-E8DF9C32A0DA}" type="datetime1">
              <a:rPr lang="fr-FR" smtClean="0"/>
              <a:t>19/06/2018</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BE1B10FD-062E-41A2-9895-BE3B223E15B8}" type="slidenum">
              <a:rPr lang="fr-FR" smtClean="0"/>
              <a:pPr/>
              <a:t>‹#›</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fr-F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46C677D-5EB6-41B2-B676-F58CABF1F682}" type="datetime1">
              <a:rPr lang="fr-FR" smtClean="0"/>
              <a:t>19/06/2018</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BE1B10FD-062E-41A2-9895-BE3B223E15B8}" type="slidenum">
              <a:rPr lang="fr-FR" smtClean="0"/>
              <a:pPr/>
              <a:t>‹#›</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5" name="Date Placeholder 4"/>
          <p:cNvSpPr>
            <a:spLocks noGrp="1"/>
          </p:cNvSpPr>
          <p:nvPr>
            <p:ph type="dt" sz="half" idx="10"/>
          </p:nvPr>
        </p:nvSpPr>
        <p:spPr/>
        <p:txBody>
          <a:bodyPr/>
          <a:lstStyle/>
          <a:p>
            <a:fld id="{727AAA8A-D440-4A0E-8B96-9E51D544E3AE}" type="datetime1">
              <a:rPr lang="fr-FR" smtClean="0"/>
              <a:t>19/06/2018</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BE1B10FD-062E-41A2-9895-BE3B223E15B8}" type="slidenum">
              <a:rPr lang="fr-FR" smtClean="0"/>
              <a:pPr/>
              <a:t>‹#›</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fr-F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7" name="Date Placeholder 6"/>
          <p:cNvSpPr>
            <a:spLocks noGrp="1"/>
          </p:cNvSpPr>
          <p:nvPr>
            <p:ph type="dt" sz="half" idx="10"/>
          </p:nvPr>
        </p:nvSpPr>
        <p:spPr/>
        <p:txBody>
          <a:bodyPr/>
          <a:lstStyle/>
          <a:p>
            <a:fld id="{C43DC7C2-029C-480F-8709-9D151056C087}" type="datetime1">
              <a:rPr lang="fr-FR" smtClean="0"/>
              <a:t>19/06/2018</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BE1B10FD-062E-41A2-9895-BE3B223E15B8}" type="slidenum">
              <a:rPr lang="fr-FR" smtClean="0"/>
              <a:pPr/>
              <a:t>‹#›</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Date Placeholder 2"/>
          <p:cNvSpPr>
            <a:spLocks noGrp="1"/>
          </p:cNvSpPr>
          <p:nvPr>
            <p:ph type="dt" sz="half" idx="10"/>
          </p:nvPr>
        </p:nvSpPr>
        <p:spPr/>
        <p:txBody>
          <a:bodyPr/>
          <a:lstStyle/>
          <a:p>
            <a:fld id="{A7398C00-990E-4FDA-9A15-263E4B123E1E}" type="datetime1">
              <a:rPr lang="fr-FR" smtClean="0"/>
              <a:t>19/06/2018</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BE1B10FD-062E-41A2-9895-BE3B223E15B8}" type="slidenum">
              <a:rPr lang="fr-FR" smtClean="0"/>
              <a:pPr/>
              <a:t>‹#›</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0C5EFF9-95D8-484B-A403-65DD57EF2F0E}" type="datetime1">
              <a:rPr lang="fr-FR" smtClean="0"/>
              <a:t>19/06/2018</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BE1B10FD-062E-41A2-9895-BE3B223E15B8}" type="slidenum">
              <a:rPr lang="fr-FR" smtClean="0"/>
              <a:pPr/>
              <a:t>‹#›</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fr-F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0B2DE08-9C02-4877-A467-7FA2CB53B43C}" type="datetime1">
              <a:rPr lang="fr-FR" smtClean="0"/>
              <a:t>19/06/2018</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BE1B10FD-062E-41A2-9895-BE3B223E15B8}" type="slidenum">
              <a:rPr lang="fr-FR" smtClean="0"/>
              <a:pPr/>
              <a:t>‹#›</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fr-F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8F65ABF-9239-44F9-814F-7FB0FF64DA27}" type="datetime1">
              <a:rPr lang="fr-FR" smtClean="0"/>
              <a:t>19/06/2018</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BE1B10FD-062E-41A2-9895-BE3B223E15B8}" type="slidenum">
              <a:rPr lang="fr-FR" smtClean="0"/>
              <a:pPr/>
              <a:t>‹#›</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fr-F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08041A8-89AF-4B5A-B6F8-58EEF9198D29}" type="datetime1">
              <a:rPr lang="fr-FR" smtClean="0"/>
              <a:t>19/06/2018</a:t>
            </a:fld>
            <a:endParaRPr lang="fr-F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E1B10FD-062E-41A2-9895-BE3B223E15B8}" type="slidenum">
              <a:rPr lang="fr-FR" smtClean="0"/>
              <a:pPr/>
              <a:t>‹#›</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emf"/><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emf"/></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emf"/></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emf"/></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emf"/></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emf"/></Relationships>
</file>

<file path=ppt/slides/_rels/slide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emf"/></Relationships>
</file>

<file path=ppt/slides/_rels/slide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emf"/></Relationships>
</file>

<file path=ppt/slides/_rels/slide1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emf"/></Relationships>
</file>

<file path=ppt/slides/_rels/slide1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emf"/></Relationships>
</file>

<file path=ppt/slides/_rels/slide1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emf"/></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xml"/><Relationship Id="rId1" Type="http://schemas.openxmlformats.org/officeDocument/2006/relationships/themeOverride" Target="../theme/themeOverride1.xml"/><Relationship Id="rId6" Type="http://schemas.openxmlformats.org/officeDocument/2006/relationships/image" Target="../media/image3.emf"/><Relationship Id="rId5" Type="http://schemas.openxmlformats.org/officeDocument/2006/relationships/image" Target="../media/image2.jpeg"/><Relationship Id="rId4" Type="http://schemas.openxmlformats.org/officeDocument/2006/relationships/image" Target="../media/image1.jpeg"/></Relationships>
</file>

<file path=ppt/slides/_rels/slide2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emf"/></Relationships>
</file>

<file path=ppt/slides/_rels/slide2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emf"/></Relationships>
</file>

<file path=ppt/slides/_rels/slide2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emf"/></Relationships>
</file>

<file path=ppt/slides/_rels/slide2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3.emf"/><Relationship Id="rId4" Type="http://schemas.openxmlformats.org/officeDocument/2006/relationships/image" Target="../media/image2.jpeg"/></Relationships>
</file>

<file path=ppt/slides/_rels/slide2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emf"/></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emf"/></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emf"/></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emf"/></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emf"/></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emf"/></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emf"/></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4"/>
          <p:cNvSpPr>
            <a:spLocks noChangeArrowheads="1"/>
          </p:cNvSpPr>
          <p:nvPr/>
        </p:nvSpPr>
        <p:spPr bwMode="auto">
          <a:xfrm>
            <a:off x="165100" y="1219200"/>
            <a:ext cx="8839200" cy="5026025"/>
          </a:xfrm>
          <a:prstGeom prst="rect">
            <a:avLst/>
          </a:prstGeom>
          <a:noFill/>
          <a:ln w="9525">
            <a:noFill/>
            <a:miter lim="800000"/>
            <a:headEnd/>
            <a:tailEnd/>
          </a:ln>
        </p:spPr>
        <p:txBody>
          <a:bodyPr anchor="ctr"/>
          <a:lstStyle/>
          <a:p>
            <a:pPr algn="ctr" eaLnBrk="1" hangingPunct="1">
              <a:buClr>
                <a:srgbClr val="0000FF"/>
              </a:buClr>
              <a:buSzPct val="105000"/>
              <a:buFont typeface="Wingdings" pitchFamily="2" charset="2"/>
              <a:buNone/>
            </a:pPr>
            <a:endParaRPr lang="fr-CM" altLang="en-US" sz="2400" b="1" dirty="0" smtClean="0">
              <a:solidFill>
                <a:srgbClr val="0000FF"/>
              </a:solidFill>
            </a:endParaRPr>
          </a:p>
          <a:p>
            <a:pPr algn="ctr" eaLnBrk="1" hangingPunct="1">
              <a:buClr>
                <a:srgbClr val="0000FF"/>
              </a:buClr>
              <a:buSzPct val="105000"/>
              <a:buFont typeface="Wingdings" pitchFamily="2" charset="2"/>
              <a:buNone/>
            </a:pPr>
            <a:endParaRPr lang="en-US" altLang="en-US" sz="2400" dirty="0" smtClean="0">
              <a:solidFill>
                <a:srgbClr val="0000FF"/>
              </a:solidFill>
            </a:endParaRPr>
          </a:p>
          <a:p>
            <a:pPr algn="ctr" eaLnBrk="1" hangingPunct="1">
              <a:buClr>
                <a:srgbClr val="0000FF"/>
              </a:buClr>
              <a:buSzPct val="105000"/>
              <a:buFont typeface="Wingdings" pitchFamily="2" charset="2"/>
              <a:buNone/>
            </a:pPr>
            <a:endParaRPr lang="en-US" altLang="en-US" sz="2400" dirty="0">
              <a:solidFill>
                <a:srgbClr val="0000FF"/>
              </a:solidFill>
            </a:endParaRPr>
          </a:p>
          <a:p>
            <a:pPr marL="130175" marR="509270" algn="ctr">
              <a:spcBef>
                <a:spcPts val="120"/>
              </a:spcBef>
              <a:spcAft>
                <a:spcPts val="0"/>
              </a:spcAft>
            </a:pPr>
            <a:r>
              <a:rPr lang="fr-FR" sz="2400" b="1" dirty="0" smtClean="0">
                <a:latin typeface="Times New Roman" panose="02020603050405020304" pitchFamily="18" charset="0"/>
                <a:ea typeface="Times New Roman" panose="02020603050405020304" pitchFamily="18" charset="0"/>
              </a:rPr>
              <a:t>SEMINAIRE </a:t>
            </a:r>
            <a:r>
              <a:rPr lang="fr-FR" sz="2400" b="1" dirty="0">
                <a:latin typeface="Times New Roman" panose="02020603050405020304" pitchFamily="18" charset="0"/>
                <a:ea typeface="Times New Roman" panose="02020603050405020304" pitchFamily="18" charset="0"/>
              </a:rPr>
              <a:t>DE DIFFUSION DU NOUVEAU DISPOSITIF REGLEMENTAIRE RELATIF AUX CONDITIONS D’EXERCICE ET DE CONTROLE DE L’ACTIVITE DE MICROFINANCE DANS LA CEMAC</a:t>
            </a:r>
            <a:endParaRPr lang="fr-FR" sz="2400" dirty="0">
              <a:latin typeface="Times New Roman" panose="02020603050405020304" pitchFamily="18" charset="0"/>
              <a:ea typeface="Times New Roman" panose="02020603050405020304" pitchFamily="18" charset="0"/>
            </a:endParaRPr>
          </a:p>
          <a:p>
            <a:pPr marL="899160" marR="2565400" indent="449580">
              <a:spcBef>
                <a:spcPts val="0"/>
              </a:spcBef>
              <a:spcAft>
                <a:spcPts val="0"/>
              </a:spcAft>
            </a:pPr>
            <a:r>
              <a:rPr lang="fr-FR" sz="2400" i="1" dirty="0">
                <a:latin typeface="Times New Roman" panose="02020603050405020304" pitchFamily="18" charset="0"/>
                <a:ea typeface="Times New Roman" panose="02020603050405020304" pitchFamily="18" charset="0"/>
              </a:rPr>
              <a:t> </a:t>
            </a:r>
            <a:endParaRPr lang="fr-FR" sz="2400" dirty="0">
              <a:latin typeface="Times New Roman" panose="02020603050405020304" pitchFamily="18" charset="0"/>
              <a:ea typeface="Times New Roman" panose="02020603050405020304" pitchFamily="18" charset="0"/>
            </a:endParaRPr>
          </a:p>
          <a:p>
            <a:pPr marL="899160" marR="2565400" indent="449580">
              <a:spcBef>
                <a:spcPts val="0"/>
              </a:spcBef>
              <a:spcAft>
                <a:spcPts val="0"/>
              </a:spcAft>
            </a:pPr>
            <a:r>
              <a:rPr lang="fr-FR" sz="2400" i="1" dirty="0" smtClean="0">
                <a:latin typeface="Times New Roman" panose="02020603050405020304" pitchFamily="18" charset="0"/>
                <a:ea typeface="Times New Roman" panose="02020603050405020304" pitchFamily="18" charset="0"/>
              </a:rPr>
              <a:t>          (</a:t>
            </a:r>
            <a:r>
              <a:rPr lang="fr-FR" sz="2400" i="1" dirty="0">
                <a:latin typeface="Times New Roman" panose="02020603050405020304" pitchFamily="18" charset="0"/>
                <a:ea typeface="Times New Roman" panose="02020603050405020304" pitchFamily="18" charset="0"/>
              </a:rPr>
              <a:t>Yaoundé, le 26  juin 2018)</a:t>
            </a:r>
            <a:endParaRPr lang="fr-FR" sz="2400" dirty="0">
              <a:latin typeface="Times New Roman" panose="02020603050405020304" pitchFamily="18" charset="0"/>
              <a:ea typeface="Times New Roman" panose="02020603050405020304" pitchFamily="18" charset="0"/>
            </a:endParaRPr>
          </a:p>
          <a:p>
            <a:pPr marR="2565400"/>
            <a:r>
              <a:rPr lang="fr-FR" sz="2400" dirty="0">
                <a:latin typeface="Times New Roman" panose="02020603050405020304" pitchFamily="18" charset="0"/>
                <a:ea typeface="Times New Roman" panose="02020603050405020304" pitchFamily="18" charset="0"/>
              </a:rPr>
              <a:t> </a:t>
            </a:r>
          </a:p>
          <a:p>
            <a:pPr marR="1335405" indent="449580" algn="ctr">
              <a:spcBef>
                <a:spcPts val="235"/>
              </a:spcBef>
            </a:pPr>
            <a:r>
              <a:rPr lang="fr-FR" sz="2400" b="1" dirty="0">
                <a:solidFill>
                  <a:srgbClr val="974705"/>
                </a:solidFill>
                <a:latin typeface="Times New Roman" panose="02020603050405020304" pitchFamily="18" charset="0"/>
                <a:ea typeface="Times New Roman" panose="02020603050405020304" pitchFamily="18" charset="0"/>
              </a:rPr>
              <a:t>PRESENTATION DE MONSIEUR </a:t>
            </a:r>
            <a:endParaRPr lang="fr-FR" sz="2400" b="1" dirty="0" smtClean="0">
              <a:solidFill>
                <a:srgbClr val="974705"/>
              </a:solidFill>
              <a:latin typeface="Times New Roman" panose="02020603050405020304" pitchFamily="18" charset="0"/>
              <a:ea typeface="Times New Roman" panose="02020603050405020304" pitchFamily="18" charset="0"/>
            </a:endParaRPr>
          </a:p>
          <a:p>
            <a:pPr marR="1335405" indent="449580" algn="ctr">
              <a:spcBef>
                <a:spcPts val="235"/>
              </a:spcBef>
            </a:pPr>
            <a:r>
              <a:rPr lang="fr-FR" sz="2400" b="1" dirty="0" smtClean="0">
                <a:solidFill>
                  <a:srgbClr val="974705"/>
                </a:solidFill>
                <a:latin typeface="Times New Roman" panose="02020603050405020304" pitchFamily="18" charset="0"/>
                <a:ea typeface="Times New Roman" panose="02020603050405020304" pitchFamily="18" charset="0"/>
              </a:rPr>
              <a:t>TIENTCHOU </a:t>
            </a:r>
            <a:r>
              <a:rPr lang="fr-FR" sz="2400" b="1" dirty="0">
                <a:solidFill>
                  <a:srgbClr val="974705"/>
                </a:solidFill>
                <a:latin typeface="Times New Roman" panose="02020603050405020304" pitchFamily="18" charset="0"/>
                <a:ea typeface="Times New Roman" panose="02020603050405020304" pitchFamily="18" charset="0"/>
              </a:rPr>
              <a:t>JONAS, DIRECTEUR GENERAL DE </a:t>
            </a:r>
            <a:r>
              <a:rPr lang="fr-FR" sz="2400" b="1" dirty="0" err="1">
                <a:solidFill>
                  <a:srgbClr val="974705"/>
                </a:solidFill>
                <a:latin typeface="Times New Roman" panose="02020603050405020304" pitchFamily="18" charset="0"/>
                <a:ea typeface="Times New Roman" panose="02020603050405020304" pitchFamily="18" charset="0"/>
              </a:rPr>
              <a:t>CamCCUL</a:t>
            </a:r>
            <a:endParaRPr lang="fr-FR" sz="2400" dirty="0">
              <a:latin typeface="Times New Roman" panose="02020603050405020304" pitchFamily="18" charset="0"/>
              <a:ea typeface="Times New Roman" panose="02020603050405020304" pitchFamily="18" charset="0"/>
            </a:endParaRPr>
          </a:p>
          <a:p>
            <a:pPr marL="905510" marR="1335405" algn="ctr">
              <a:spcBef>
                <a:spcPts val="235"/>
              </a:spcBef>
              <a:spcAft>
                <a:spcPts val="0"/>
              </a:spcAft>
            </a:pPr>
            <a:r>
              <a:rPr lang="fr-FR" sz="4000" b="1" dirty="0">
                <a:solidFill>
                  <a:srgbClr val="974705"/>
                </a:solidFill>
                <a:latin typeface="Times New Roman" panose="02020603050405020304" pitchFamily="18" charset="0"/>
                <a:ea typeface="Times New Roman" panose="02020603050405020304" pitchFamily="18" charset="0"/>
              </a:rPr>
              <a:t> </a:t>
            </a:r>
            <a:endParaRPr lang="fr-FR" sz="2400" dirty="0">
              <a:latin typeface="Times New Roman" panose="02020603050405020304" pitchFamily="18" charset="0"/>
              <a:ea typeface="Times New Roman" panose="02020603050405020304" pitchFamily="18" charset="0"/>
            </a:endParaRPr>
          </a:p>
          <a:p>
            <a:pPr marL="905510" marR="1335405" algn="ctr">
              <a:spcBef>
                <a:spcPts val="235"/>
              </a:spcBef>
              <a:spcAft>
                <a:spcPts val="0"/>
              </a:spcAft>
            </a:pPr>
            <a:r>
              <a:rPr lang="fr-FR" sz="4000" b="1" dirty="0">
                <a:solidFill>
                  <a:srgbClr val="974705"/>
                </a:solidFill>
                <a:latin typeface="Times New Roman" panose="02020603050405020304" pitchFamily="18" charset="0"/>
                <a:ea typeface="Times New Roman" panose="02020603050405020304" pitchFamily="18" charset="0"/>
              </a:rPr>
              <a:t> </a:t>
            </a:r>
            <a:endParaRPr lang="fr-FR" sz="2400" dirty="0">
              <a:latin typeface="Times New Roman" panose="02020603050405020304" pitchFamily="18" charset="0"/>
              <a:ea typeface="Times New Roman" panose="02020603050405020304" pitchFamily="18" charset="0"/>
            </a:endParaRPr>
          </a:p>
        </p:txBody>
      </p:sp>
      <p:grpSp>
        <p:nvGrpSpPr>
          <p:cNvPr id="2" name="Group 5"/>
          <p:cNvGrpSpPr>
            <a:grpSpLocks/>
          </p:cNvGrpSpPr>
          <p:nvPr/>
        </p:nvGrpSpPr>
        <p:grpSpPr bwMode="auto">
          <a:xfrm>
            <a:off x="0" y="0"/>
            <a:ext cx="9144000" cy="6858000"/>
            <a:chOff x="0" y="0"/>
            <a:chExt cx="5760" cy="4320"/>
          </a:xfrm>
        </p:grpSpPr>
        <p:sp>
          <p:nvSpPr>
            <p:cNvPr id="2053" name="Line 6"/>
            <p:cNvSpPr>
              <a:spLocks noChangeShapeType="1"/>
            </p:cNvSpPr>
            <p:nvPr/>
          </p:nvSpPr>
          <p:spPr bwMode="auto">
            <a:xfrm>
              <a:off x="21" y="0"/>
              <a:ext cx="0" cy="4320"/>
            </a:xfrm>
            <a:prstGeom prst="line">
              <a:avLst/>
            </a:prstGeom>
            <a:noFill/>
            <a:ln w="76200">
              <a:solidFill>
                <a:srgbClr val="0000FF"/>
              </a:solidFill>
              <a:round/>
              <a:headEnd/>
              <a:tailEnd/>
            </a:ln>
          </p:spPr>
          <p:txBody>
            <a:bodyPr/>
            <a:lstStyle/>
            <a:p>
              <a:endParaRPr lang="fr-FR"/>
            </a:p>
          </p:txBody>
        </p:sp>
        <p:sp>
          <p:nvSpPr>
            <p:cNvPr id="2054" name="Rectangle 7"/>
            <p:cNvSpPr>
              <a:spLocks noChangeArrowheads="1"/>
            </p:cNvSpPr>
            <p:nvPr/>
          </p:nvSpPr>
          <p:spPr bwMode="auto">
            <a:xfrm>
              <a:off x="9" y="4272"/>
              <a:ext cx="5751" cy="48"/>
            </a:xfrm>
            <a:prstGeom prst="rect">
              <a:avLst/>
            </a:prstGeom>
            <a:solidFill>
              <a:srgbClr val="0000FF"/>
            </a:solidFill>
            <a:ln w="9525">
              <a:solidFill>
                <a:srgbClr val="0000FF"/>
              </a:solidFill>
              <a:miter lim="800000"/>
              <a:headEnd/>
              <a:tailEnd/>
            </a:ln>
          </p:spPr>
          <p:txBody>
            <a:bodyPr wrap="none" anchor="ctr"/>
            <a:lstStyle/>
            <a:p>
              <a:pPr algn="ctr" eaLnBrk="1" hangingPunct="1"/>
              <a:endParaRPr lang="en-US" altLang="en-US"/>
            </a:p>
          </p:txBody>
        </p:sp>
        <p:pic>
          <p:nvPicPr>
            <p:cNvPr id="2055" name="Picture 8" descr="Complete_0"/>
            <p:cNvPicPr>
              <a:picLocks noChangeAspect="1" noChangeArrowheads="1"/>
            </p:cNvPicPr>
            <p:nvPr/>
          </p:nvPicPr>
          <p:blipFill>
            <a:blip r:embed="rId3"/>
            <a:srcRect/>
            <a:stretch>
              <a:fillRect/>
            </a:stretch>
          </p:blipFill>
          <p:spPr bwMode="auto">
            <a:xfrm>
              <a:off x="0" y="0"/>
              <a:ext cx="672" cy="588"/>
            </a:xfrm>
            <a:prstGeom prst="rect">
              <a:avLst/>
            </a:prstGeom>
            <a:solidFill>
              <a:srgbClr val="0000FF"/>
            </a:solidFill>
            <a:ln w="38100">
              <a:noFill/>
              <a:miter lim="800000"/>
              <a:headEnd/>
              <a:tailEnd/>
            </a:ln>
          </p:spPr>
        </p:pic>
        <p:pic>
          <p:nvPicPr>
            <p:cNvPr id="2056" name="Picture 9" descr="Complete_0"/>
            <p:cNvPicPr>
              <a:picLocks noChangeAspect="1" noChangeArrowheads="1"/>
            </p:cNvPicPr>
            <p:nvPr/>
          </p:nvPicPr>
          <p:blipFill>
            <a:blip r:embed="rId4"/>
            <a:srcRect/>
            <a:stretch>
              <a:fillRect/>
            </a:stretch>
          </p:blipFill>
          <p:spPr bwMode="auto">
            <a:xfrm>
              <a:off x="4923" y="9"/>
              <a:ext cx="819" cy="588"/>
            </a:xfrm>
            <a:prstGeom prst="rect">
              <a:avLst/>
            </a:prstGeom>
            <a:noFill/>
            <a:ln w="38100">
              <a:noFill/>
              <a:miter lim="800000"/>
              <a:headEnd/>
              <a:tailEnd/>
            </a:ln>
          </p:spPr>
        </p:pic>
        <p:sp>
          <p:nvSpPr>
            <p:cNvPr id="2057" name="Line 10"/>
            <p:cNvSpPr>
              <a:spLocks noChangeShapeType="1"/>
            </p:cNvSpPr>
            <p:nvPr/>
          </p:nvSpPr>
          <p:spPr bwMode="auto">
            <a:xfrm flipH="1">
              <a:off x="0" y="612"/>
              <a:ext cx="5760" cy="0"/>
            </a:xfrm>
            <a:prstGeom prst="line">
              <a:avLst/>
            </a:prstGeom>
            <a:noFill/>
            <a:ln w="76200">
              <a:solidFill>
                <a:srgbClr val="0000FF"/>
              </a:solidFill>
              <a:round/>
              <a:headEnd/>
              <a:tailEnd/>
            </a:ln>
          </p:spPr>
          <p:txBody>
            <a:bodyPr/>
            <a:lstStyle/>
            <a:p>
              <a:endParaRPr lang="fr-FR"/>
            </a:p>
          </p:txBody>
        </p:sp>
        <p:pic>
          <p:nvPicPr>
            <p:cNvPr id="2058" name="Picture 11"/>
            <p:cNvPicPr>
              <a:picLocks noChangeAspect="1" noChangeArrowheads="1"/>
            </p:cNvPicPr>
            <p:nvPr/>
          </p:nvPicPr>
          <p:blipFill>
            <a:blip r:embed="rId5"/>
            <a:srcRect/>
            <a:stretch>
              <a:fillRect/>
            </a:stretch>
          </p:blipFill>
          <p:spPr bwMode="auto">
            <a:xfrm>
              <a:off x="672" y="0"/>
              <a:ext cx="4224" cy="576"/>
            </a:xfrm>
            <a:prstGeom prst="rect">
              <a:avLst/>
            </a:prstGeom>
            <a:noFill/>
            <a:ln w="9525">
              <a:noFill/>
              <a:miter lim="800000"/>
              <a:headEnd/>
              <a:tailEnd/>
            </a:ln>
          </p:spPr>
        </p:pic>
      </p:gr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5"/>
          <p:cNvGrpSpPr>
            <a:grpSpLocks/>
          </p:cNvGrpSpPr>
          <p:nvPr/>
        </p:nvGrpSpPr>
        <p:grpSpPr bwMode="auto">
          <a:xfrm>
            <a:off x="0" y="0"/>
            <a:ext cx="9144000" cy="6858000"/>
            <a:chOff x="0" y="0"/>
            <a:chExt cx="5760" cy="4320"/>
          </a:xfrm>
        </p:grpSpPr>
        <p:sp>
          <p:nvSpPr>
            <p:cNvPr id="24582" name="Line 6"/>
            <p:cNvSpPr>
              <a:spLocks noChangeShapeType="1"/>
            </p:cNvSpPr>
            <p:nvPr/>
          </p:nvSpPr>
          <p:spPr bwMode="auto">
            <a:xfrm>
              <a:off x="21" y="0"/>
              <a:ext cx="0" cy="4320"/>
            </a:xfrm>
            <a:prstGeom prst="line">
              <a:avLst/>
            </a:prstGeom>
            <a:noFill/>
            <a:ln w="76200">
              <a:solidFill>
                <a:srgbClr val="0000FF"/>
              </a:solidFill>
              <a:round/>
              <a:headEnd/>
              <a:tailEnd/>
            </a:ln>
          </p:spPr>
          <p:txBody>
            <a:bodyPr/>
            <a:lstStyle/>
            <a:p>
              <a:endParaRPr lang="fr-FR"/>
            </a:p>
          </p:txBody>
        </p:sp>
        <p:sp>
          <p:nvSpPr>
            <p:cNvPr id="24583" name="Rectangle 7"/>
            <p:cNvSpPr>
              <a:spLocks noChangeArrowheads="1"/>
            </p:cNvSpPr>
            <p:nvPr/>
          </p:nvSpPr>
          <p:spPr bwMode="auto">
            <a:xfrm>
              <a:off x="9" y="4272"/>
              <a:ext cx="5751" cy="48"/>
            </a:xfrm>
            <a:prstGeom prst="rect">
              <a:avLst/>
            </a:prstGeom>
            <a:solidFill>
              <a:srgbClr val="0000FF"/>
            </a:solidFill>
            <a:ln w="9525">
              <a:solidFill>
                <a:srgbClr val="0000FF"/>
              </a:solidFill>
              <a:miter lim="800000"/>
              <a:headEnd/>
              <a:tailEnd/>
            </a:ln>
          </p:spPr>
          <p:txBody>
            <a:bodyPr wrap="none" anchor="ctr"/>
            <a:lstStyle/>
            <a:p>
              <a:pPr algn="ctr" eaLnBrk="1" hangingPunct="1"/>
              <a:endParaRPr lang="en-US" altLang="en-US"/>
            </a:p>
          </p:txBody>
        </p:sp>
        <p:pic>
          <p:nvPicPr>
            <p:cNvPr id="24584" name="Picture 8" descr="Complete_0"/>
            <p:cNvPicPr>
              <a:picLocks noChangeAspect="1" noChangeArrowheads="1"/>
            </p:cNvPicPr>
            <p:nvPr/>
          </p:nvPicPr>
          <p:blipFill>
            <a:blip r:embed="rId2"/>
            <a:srcRect/>
            <a:stretch>
              <a:fillRect/>
            </a:stretch>
          </p:blipFill>
          <p:spPr bwMode="auto">
            <a:xfrm>
              <a:off x="0" y="0"/>
              <a:ext cx="672" cy="588"/>
            </a:xfrm>
            <a:prstGeom prst="rect">
              <a:avLst/>
            </a:prstGeom>
            <a:solidFill>
              <a:srgbClr val="0000FF"/>
            </a:solidFill>
            <a:ln w="38100">
              <a:noFill/>
              <a:miter lim="800000"/>
              <a:headEnd/>
              <a:tailEnd/>
            </a:ln>
          </p:spPr>
        </p:pic>
        <p:pic>
          <p:nvPicPr>
            <p:cNvPr id="24585" name="Picture 9" descr="Complete_0"/>
            <p:cNvPicPr>
              <a:picLocks noChangeAspect="1" noChangeArrowheads="1"/>
            </p:cNvPicPr>
            <p:nvPr/>
          </p:nvPicPr>
          <p:blipFill>
            <a:blip r:embed="rId3"/>
            <a:srcRect/>
            <a:stretch>
              <a:fillRect/>
            </a:stretch>
          </p:blipFill>
          <p:spPr bwMode="auto">
            <a:xfrm>
              <a:off x="4923" y="9"/>
              <a:ext cx="819" cy="588"/>
            </a:xfrm>
            <a:prstGeom prst="rect">
              <a:avLst/>
            </a:prstGeom>
            <a:noFill/>
            <a:ln w="38100">
              <a:noFill/>
              <a:miter lim="800000"/>
              <a:headEnd/>
              <a:tailEnd/>
            </a:ln>
          </p:spPr>
        </p:pic>
        <p:sp>
          <p:nvSpPr>
            <p:cNvPr id="24586" name="Line 10"/>
            <p:cNvSpPr>
              <a:spLocks noChangeShapeType="1"/>
            </p:cNvSpPr>
            <p:nvPr/>
          </p:nvSpPr>
          <p:spPr bwMode="auto">
            <a:xfrm flipH="1">
              <a:off x="0" y="612"/>
              <a:ext cx="5760" cy="0"/>
            </a:xfrm>
            <a:prstGeom prst="line">
              <a:avLst/>
            </a:prstGeom>
            <a:noFill/>
            <a:ln w="76200">
              <a:solidFill>
                <a:srgbClr val="0000FF"/>
              </a:solidFill>
              <a:round/>
              <a:headEnd/>
              <a:tailEnd/>
            </a:ln>
          </p:spPr>
          <p:txBody>
            <a:bodyPr/>
            <a:lstStyle/>
            <a:p>
              <a:endParaRPr lang="fr-FR"/>
            </a:p>
          </p:txBody>
        </p:sp>
        <p:pic>
          <p:nvPicPr>
            <p:cNvPr id="24587" name="Picture 11"/>
            <p:cNvPicPr>
              <a:picLocks noChangeAspect="1" noChangeArrowheads="1"/>
            </p:cNvPicPr>
            <p:nvPr/>
          </p:nvPicPr>
          <p:blipFill>
            <a:blip r:embed="rId4"/>
            <a:srcRect/>
            <a:stretch>
              <a:fillRect/>
            </a:stretch>
          </p:blipFill>
          <p:spPr bwMode="auto">
            <a:xfrm>
              <a:off x="672" y="0"/>
              <a:ext cx="4224" cy="576"/>
            </a:xfrm>
            <a:prstGeom prst="rect">
              <a:avLst/>
            </a:prstGeom>
            <a:noFill/>
            <a:ln w="9525">
              <a:noFill/>
              <a:miter lim="800000"/>
              <a:headEnd/>
              <a:tailEnd/>
            </a:ln>
          </p:spPr>
        </p:pic>
      </p:grpSp>
      <p:sp>
        <p:nvSpPr>
          <p:cNvPr id="10" name="Rectangle 4"/>
          <p:cNvSpPr>
            <a:spLocks noChangeArrowheads="1"/>
          </p:cNvSpPr>
          <p:nvPr/>
        </p:nvSpPr>
        <p:spPr bwMode="auto">
          <a:xfrm>
            <a:off x="66675" y="1785926"/>
            <a:ext cx="8839200" cy="4714908"/>
          </a:xfrm>
          <a:prstGeom prst="rect">
            <a:avLst/>
          </a:prstGeom>
          <a:noFill/>
          <a:ln>
            <a:noFill/>
          </a:ln>
          <a:extLst/>
        </p:spPr>
        <p:txBody>
          <a:bodyPr anchor="ctr"/>
          <a:lstStyle/>
          <a:p>
            <a:pPr eaLnBrk="1" hangingPunct="1">
              <a:buClr>
                <a:srgbClr val="0000FF"/>
              </a:buClr>
              <a:buSzPct val="105000"/>
              <a:defRPr/>
            </a:pPr>
            <a:endParaRPr lang="en-US" sz="2800" dirty="0">
              <a:solidFill>
                <a:srgbClr val="0000FF"/>
              </a:solidFill>
            </a:endParaRPr>
          </a:p>
          <a:p>
            <a:pPr eaLnBrk="1" hangingPunct="1">
              <a:buClr>
                <a:srgbClr val="0000FF"/>
              </a:buClr>
              <a:buSzPct val="105000"/>
              <a:defRPr/>
            </a:pPr>
            <a:endParaRPr lang="en-US" sz="2800" dirty="0">
              <a:solidFill>
                <a:srgbClr val="0000FF"/>
              </a:solidFill>
            </a:endParaRPr>
          </a:p>
          <a:p>
            <a:pPr marL="542925" indent="-457200" algn="just">
              <a:tabLst>
                <a:tab pos="742950" algn="l"/>
              </a:tabLst>
              <a:defRPr/>
            </a:pPr>
            <a:endParaRPr lang="fr-FR" sz="2800" b="1" dirty="0">
              <a:solidFill>
                <a:srgbClr val="0000FF"/>
              </a:solidFill>
              <a:latin typeface="Arial" panose="020B0604020202020204" pitchFamily="34" charset="0"/>
            </a:endParaRPr>
          </a:p>
          <a:p>
            <a:pPr marL="542925" indent="-457200" algn="just">
              <a:buFont typeface="Wingdings" panose="05000000000000000000" pitchFamily="2" charset="2"/>
              <a:buChar char="ü"/>
              <a:tabLst>
                <a:tab pos="742950" algn="l"/>
              </a:tabLst>
              <a:defRPr/>
            </a:pPr>
            <a:endParaRPr lang="fr-FR" sz="2400" b="1" dirty="0" smtClean="0">
              <a:solidFill>
                <a:srgbClr val="0000FF"/>
              </a:solidFill>
              <a:latin typeface="Arial" panose="020B0604020202020204" pitchFamily="34" charset="0"/>
            </a:endParaRPr>
          </a:p>
          <a:p>
            <a:pPr marL="265113" eaLnBrk="1" hangingPunct="1">
              <a:buClr>
                <a:srgbClr val="0000FF"/>
              </a:buClr>
              <a:buSzPct val="105000"/>
              <a:defRPr/>
            </a:pPr>
            <a:endParaRPr lang="en-US" sz="2000" dirty="0">
              <a:solidFill>
                <a:srgbClr val="0000FF"/>
              </a:solidFill>
            </a:endParaRPr>
          </a:p>
          <a:p>
            <a:pPr eaLnBrk="1" hangingPunct="1">
              <a:buClr>
                <a:srgbClr val="0000FF"/>
              </a:buClr>
              <a:buSzPct val="105000"/>
              <a:defRPr/>
            </a:pPr>
            <a:r>
              <a:rPr lang="en-US" sz="2000" dirty="0"/>
              <a:t/>
            </a:r>
            <a:br>
              <a:rPr lang="en-US" sz="2000" dirty="0"/>
            </a:br>
            <a:r>
              <a:rPr lang="en-US" sz="4000" b="1" dirty="0">
                <a:solidFill>
                  <a:srgbClr val="0000FF"/>
                </a:solidFill>
              </a:rPr>
              <a:t/>
            </a:r>
            <a:br>
              <a:rPr lang="en-US" sz="4000" b="1" dirty="0">
                <a:solidFill>
                  <a:srgbClr val="0000FF"/>
                </a:solidFill>
              </a:rPr>
            </a:br>
            <a:r>
              <a:rPr lang="en-US" sz="4000" b="1" dirty="0">
                <a:solidFill>
                  <a:srgbClr val="0000FF"/>
                </a:solidFill>
              </a:rPr>
              <a:t/>
            </a:r>
            <a:br>
              <a:rPr lang="en-US" sz="4000" b="1" dirty="0">
                <a:solidFill>
                  <a:srgbClr val="0000FF"/>
                </a:solidFill>
              </a:rPr>
            </a:br>
            <a:endParaRPr lang="en-US" sz="4000" b="1" dirty="0">
              <a:solidFill>
                <a:srgbClr val="0000FF"/>
              </a:solidFill>
            </a:endParaRPr>
          </a:p>
        </p:txBody>
      </p:sp>
      <p:sp>
        <p:nvSpPr>
          <p:cNvPr id="3" name="Rectangle 2"/>
          <p:cNvSpPr/>
          <p:nvPr/>
        </p:nvSpPr>
        <p:spPr>
          <a:xfrm>
            <a:off x="323528" y="1115546"/>
            <a:ext cx="8352928" cy="5242461"/>
          </a:xfrm>
          <a:prstGeom prst="rect">
            <a:avLst/>
          </a:prstGeom>
        </p:spPr>
        <p:txBody>
          <a:bodyPr wrap="square">
            <a:spAutoFit/>
          </a:bodyPr>
          <a:lstStyle/>
          <a:p>
            <a:pPr marR="57150" algn="just">
              <a:spcBef>
                <a:spcPts val="235"/>
              </a:spcBef>
            </a:pPr>
            <a:r>
              <a:rPr lang="fr-FR" sz="3200" b="1" dirty="0" smtClean="0">
                <a:solidFill>
                  <a:srgbClr val="0000FF"/>
                </a:solidFill>
                <a:latin typeface="Times New Roman" panose="02020603050405020304" pitchFamily="18" charset="0"/>
              </a:rPr>
              <a:t>1.6.1.3 </a:t>
            </a:r>
            <a:r>
              <a:rPr lang="fr-FR" sz="3200" b="1" dirty="0">
                <a:solidFill>
                  <a:srgbClr val="0000FF"/>
                </a:solidFill>
                <a:latin typeface="Times New Roman" panose="02020603050405020304" pitchFamily="18" charset="0"/>
              </a:rPr>
              <a:t>Configuration selon le niveau d’exposition au réseau internet et VPN</a:t>
            </a:r>
            <a:endParaRPr lang="fr-FR" sz="3200" b="1" dirty="0">
              <a:solidFill>
                <a:srgbClr val="0000FF"/>
              </a:solidFill>
              <a:latin typeface="Times New Roman" panose="02020603050405020304" pitchFamily="18" charset="0"/>
              <a:ea typeface="Times New Roman" panose="02020603050405020304" pitchFamily="18" charset="0"/>
            </a:endParaRPr>
          </a:p>
          <a:p>
            <a:pPr marL="899160" marR="57150" algn="just">
              <a:spcBef>
                <a:spcPts val="235"/>
              </a:spcBef>
              <a:spcAft>
                <a:spcPts val="0"/>
              </a:spcAft>
            </a:pPr>
            <a:r>
              <a:rPr lang="fr-FR" sz="2400" dirty="0">
                <a:latin typeface="Times New Roman" panose="02020603050405020304" pitchFamily="18" charset="0"/>
              </a:rPr>
              <a:t>i) Les </a:t>
            </a:r>
            <a:r>
              <a:rPr lang="fr-FR" sz="2400" b="1" dirty="0">
                <a:solidFill>
                  <a:srgbClr val="0000FF"/>
                </a:solidFill>
                <a:latin typeface="Times New Roman" panose="02020603050405020304" pitchFamily="18" charset="0"/>
              </a:rPr>
              <a:t>EMF exposés: 30% </a:t>
            </a:r>
            <a:endParaRPr lang="fr-FR" sz="2400" b="1" dirty="0">
              <a:solidFill>
                <a:srgbClr val="0000FF"/>
              </a:solidFill>
              <a:latin typeface="Times New Roman" panose="02020603050405020304" pitchFamily="18" charset="0"/>
              <a:ea typeface="Times New Roman" panose="02020603050405020304" pitchFamily="18" charset="0"/>
            </a:endParaRPr>
          </a:p>
          <a:p>
            <a:pPr marR="57150" algn="just">
              <a:spcBef>
                <a:spcPts val="235"/>
              </a:spcBef>
            </a:pPr>
            <a:r>
              <a:rPr lang="fr-FR" sz="2400" dirty="0">
                <a:latin typeface="Times New Roman" panose="02020603050405020304" pitchFamily="18" charset="0"/>
              </a:rPr>
              <a:t>Ceux-ci sont généralement informatisés, interconnectés et disposent d’une couverture internet. Le contrôle à distance et sur place ainsi que la collecte et la transmission des données sont relativement faciles.</a:t>
            </a:r>
            <a:endParaRPr lang="fr-FR" sz="2400" dirty="0">
              <a:latin typeface="Times New Roman" panose="02020603050405020304" pitchFamily="18" charset="0"/>
              <a:ea typeface="Times New Roman" panose="02020603050405020304" pitchFamily="18" charset="0"/>
            </a:endParaRPr>
          </a:p>
          <a:p>
            <a:pPr marL="449580" marR="57150" indent="449580" algn="just">
              <a:spcBef>
                <a:spcPts val="235"/>
              </a:spcBef>
              <a:spcAft>
                <a:spcPts val="0"/>
              </a:spcAft>
            </a:pPr>
            <a:r>
              <a:rPr lang="fr-FR" sz="2400" dirty="0">
                <a:latin typeface="Times New Roman" panose="02020603050405020304" pitchFamily="18" charset="0"/>
              </a:rPr>
              <a:t>ii) Les </a:t>
            </a:r>
            <a:r>
              <a:rPr lang="fr-FR" sz="2400" b="1" dirty="0">
                <a:solidFill>
                  <a:srgbClr val="0000FF"/>
                </a:solidFill>
                <a:latin typeface="Times New Roman" panose="02020603050405020304" pitchFamily="18" charset="0"/>
              </a:rPr>
              <a:t>EMF moins exposés: 70% </a:t>
            </a:r>
            <a:endParaRPr lang="fr-FR" sz="2400" b="1" dirty="0">
              <a:solidFill>
                <a:srgbClr val="0000FF"/>
              </a:solidFill>
              <a:latin typeface="Times New Roman" panose="02020603050405020304" pitchFamily="18" charset="0"/>
              <a:ea typeface="Times New Roman" panose="02020603050405020304" pitchFamily="18" charset="0"/>
            </a:endParaRPr>
          </a:p>
          <a:p>
            <a:pPr marR="57150" algn="just">
              <a:spcBef>
                <a:spcPts val="235"/>
              </a:spcBef>
            </a:pPr>
            <a:r>
              <a:rPr lang="fr-FR" sz="2400" dirty="0">
                <a:latin typeface="Times New Roman" panose="02020603050405020304" pitchFamily="18" charset="0"/>
              </a:rPr>
              <a:t>	Ceux-ci  ne sont parfois pas informatisés ni interconnectés et se retrouvent dans des zones sous-développés en terme d’infrastructures routières et de communication. Le contrôle se fait sur place mais elles éprouvent parfois des difficultés pour transmettre les données.</a:t>
            </a:r>
            <a:endParaRPr lang="fr-FR" sz="2400" dirty="0">
              <a:effectLst/>
              <a:latin typeface="Times New Roman" panose="02020603050405020304" pitchFamily="18" charset="0"/>
              <a:ea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2000241"/>
            <a:ext cx="8229600" cy="4643470"/>
          </a:xfrm>
        </p:spPr>
        <p:txBody>
          <a:bodyPr>
            <a:normAutofit/>
          </a:bodyPr>
          <a:lstStyle/>
          <a:p>
            <a:pPr algn="just">
              <a:buNone/>
            </a:pPr>
            <a:r>
              <a:rPr lang="fr-FR" dirty="0" smtClean="0"/>
              <a:t>	</a:t>
            </a:r>
            <a:endParaRPr lang="fr-FR" dirty="0">
              <a:solidFill>
                <a:srgbClr val="0000FF"/>
              </a:solidFill>
            </a:endParaRPr>
          </a:p>
        </p:txBody>
      </p:sp>
      <p:sp>
        <p:nvSpPr>
          <p:cNvPr id="4" name="Line 6"/>
          <p:cNvSpPr>
            <a:spLocks noChangeShapeType="1"/>
          </p:cNvSpPr>
          <p:nvPr/>
        </p:nvSpPr>
        <p:spPr bwMode="auto">
          <a:xfrm>
            <a:off x="33338" y="0"/>
            <a:ext cx="0" cy="6858000"/>
          </a:xfrm>
          <a:prstGeom prst="line">
            <a:avLst/>
          </a:prstGeom>
          <a:noFill/>
          <a:ln w="76200">
            <a:solidFill>
              <a:srgbClr val="0000FF"/>
            </a:solidFill>
            <a:round/>
            <a:headEnd/>
            <a:tailEnd/>
          </a:ln>
        </p:spPr>
        <p:txBody>
          <a:bodyPr/>
          <a:lstStyle/>
          <a:p>
            <a:endParaRPr lang="fr-FR"/>
          </a:p>
        </p:txBody>
      </p:sp>
      <p:sp>
        <p:nvSpPr>
          <p:cNvPr id="5" name="Rectangle 7"/>
          <p:cNvSpPr>
            <a:spLocks noChangeArrowheads="1"/>
          </p:cNvSpPr>
          <p:nvPr/>
        </p:nvSpPr>
        <p:spPr bwMode="auto">
          <a:xfrm>
            <a:off x="14288" y="6781800"/>
            <a:ext cx="9129713" cy="76200"/>
          </a:xfrm>
          <a:prstGeom prst="rect">
            <a:avLst/>
          </a:prstGeom>
          <a:solidFill>
            <a:srgbClr val="0000FF"/>
          </a:solidFill>
          <a:ln w="9525">
            <a:solidFill>
              <a:srgbClr val="0000FF"/>
            </a:solidFill>
            <a:miter lim="800000"/>
            <a:headEnd/>
            <a:tailEnd/>
          </a:ln>
        </p:spPr>
        <p:txBody>
          <a:bodyPr wrap="none" anchor="ctr"/>
          <a:lstStyle/>
          <a:p>
            <a:pPr algn="ctr" eaLnBrk="1" hangingPunct="1"/>
            <a:endParaRPr lang="en-US" altLang="en-US"/>
          </a:p>
        </p:txBody>
      </p:sp>
      <p:pic>
        <p:nvPicPr>
          <p:cNvPr id="6" name="Picture 8" descr="Complete_0"/>
          <p:cNvPicPr>
            <a:picLocks noChangeAspect="1" noChangeArrowheads="1"/>
          </p:cNvPicPr>
          <p:nvPr/>
        </p:nvPicPr>
        <p:blipFill>
          <a:blip r:embed="rId2"/>
          <a:srcRect/>
          <a:stretch>
            <a:fillRect/>
          </a:stretch>
        </p:blipFill>
        <p:spPr bwMode="auto">
          <a:xfrm>
            <a:off x="0" y="0"/>
            <a:ext cx="1066800" cy="933450"/>
          </a:xfrm>
          <a:prstGeom prst="rect">
            <a:avLst/>
          </a:prstGeom>
          <a:solidFill>
            <a:srgbClr val="0000FF"/>
          </a:solidFill>
          <a:ln w="38100">
            <a:noFill/>
            <a:miter lim="800000"/>
            <a:headEnd/>
            <a:tailEnd/>
          </a:ln>
        </p:spPr>
      </p:pic>
      <p:pic>
        <p:nvPicPr>
          <p:cNvPr id="7" name="Picture 9" descr="Complete_0"/>
          <p:cNvPicPr>
            <a:picLocks noChangeAspect="1" noChangeArrowheads="1"/>
          </p:cNvPicPr>
          <p:nvPr/>
        </p:nvPicPr>
        <p:blipFill>
          <a:blip r:embed="rId3"/>
          <a:srcRect/>
          <a:stretch>
            <a:fillRect/>
          </a:stretch>
        </p:blipFill>
        <p:spPr bwMode="auto">
          <a:xfrm>
            <a:off x="7815263" y="14288"/>
            <a:ext cx="1300163" cy="933450"/>
          </a:xfrm>
          <a:prstGeom prst="rect">
            <a:avLst/>
          </a:prstGeom>
          <a:noFill/>
          <a:ln w="38100">
            <a:noFill/>
            <a:miter lim="800000"/>
            <a:headEnd/>
            <a:tailEnd/>
          </a:ln>
        </p:spPr>
      </p:pic>
      <p:sp>
        <p:nvSpPr>
          <p:cNvPr id="8" name="Line 10"/>
          <p:cNvSpPr>
            <a:spLocks noChangeShapeType="1"/>
          </p:cNvSpPr>
          <p:nvPr/>
        </p:nvSpPr>
        <p:spPr bwMode="auto">
          <a:xfrm flipH="1">
            <a:off x="0" y="971550"/>
            <a:ext cx="9144000" cy="0"/>
          </a:xfrm>
          <a:prstGeom prst="line">
            <a:avLst/>
          </a:prstGeom>
          <a:noFill/>
          <a:ln w="76200">
            <a:solidFill>
              <a:srgbClr val="0000FF"/>
            </a:solidFill>
            <a:round/>
            <a:headEnd/>
            <a:tailEnd/>
          </a:ln>
        </p:spPr>
        <p:txBody>
          <a:bodyPr/>
          <a:lstStyle/>
          <a:p>
            <a:endParaRPr lang="fr-FR"/>
          </a:p>
        </p:txBody>
      </p:sp>
      <p:pic>
        <p:nvPicPr>
          <p:cNvPr id="9" name="Picture 11"/>
          <p:cNvPicPr>
            <a:picLocks noChangeAspect="1" noChangeArrowheads="1"/>
          </p:cNvPicPr>
          <p:nvPr/>
        </p:nvPicPr>
        <p:blipFill>
          <a:blip r:embed="rId4"/>
          <a:srcRect/>
          <a:stretch>
            <a:fillRect/>
          </a:stretch>
        </p:blipFill>
        <p:spPr bwMode="auto">
          <a:xfrm>
            <a:off x="1066800" y="0"/>
            <a:ext cx="6705600" cy="914400"/>
          </a:xfrm>
          <a:prstGeom prst="rect">
            <a:avLst/>
          </a:prstGeom>
          <a:noFill/>
          <a:ln w="9525">
            <a:noFill/>
            <a:miter lim="800000"/>
            <a:headEnd/>
            <a:tailEnd/>
          </a:ln>
        </p:spPr>
      </p:pic>
      <p:sp>
        <p:nvSpPr>
          <p:cNvPr id="10" name="Rectangle 9"/>
          <p:cNvSpPr/>
          <p:nvPr/>
        </p:nvSpPr>
        <p:spPr>
          <a:xfrm>
            <a:off x="179512" y="384577"/>
            <a:ext cx="8935914" cy="6663363"/>
          </a:xfrm>
          <a:prstGeom prst="rect">
            <a:avLst/>
          </a:prstGeom>
        </p:spPr>
        <p:txBody>
          <a:bodyPr wrap="square">
            <a:spAutoFit/>
          </a:bodyPr>
          <a:lstStyle/>
          <a:p>
            <a:pPr marR="57150" indent="449580" algn="just">
              <a:spcBef>
                <a:spcPts val="235"/>
              </a:spcBef>
            </a:pPr>
            <a:endParaRPr lang="fr-FR" b="1" dirty="0" smtClean="0">
              <a:latin typeface="Times New Roman" panose="02020603050405020304" pitchFamily="18" charset="0"/>
            </a:endParaRPr>
          </a:p>
          <a:p>
            <a:pPr marR="57150" indent="449580" algn="just">
              <a:spcBef>
                <a:spcPts val="235"/>
              </a:spcBef>
            </a:pPr>
            <a:endParaRPr lang="fr-FR" b="1" dirty="0">
              <a:latin typeface="Times New Roman" panose="02020603050405020304" pitchFamily="18" charset="0"/>
            </a:endParaRPr>
          </a:p>
          <a:p>
            <a:pPr marR="57150" indent="449580" algn="just">
              <a:spcBef>
                <a:spcPts val="235"/>
              </a:spcBef>
            </a:pPr>
            <a:r>
              <a:rPr lang="fr-FR" sz="3200" b="1" dirty="0" smtClean="0">
                <a:solidFill>
                  <a:srgbClr val="0000FF"/>
                </a:solidFill>
                <a:latin typeface="Times New Roman" panose="02020603050405020304" pitchFamily="18" charset="0"/>
              </a:rPr>
              <a:t>1.6.2 </a:t>
            </a:r>
            <a:r>
              <a:rPr lang="fr-FR" sz="3200" b="1" dirty="0">
                <a:solidFill>
                  <a:srgbClr val="0000FF"/>
                </a:solidFill>
                <a:latin typeface="Times New Roman" panose="02020603050405020304" pitchFamily="18" charset="0"/>
              </a:rPr>
              <a:t>Stratégies de Contrôle</a:t>
            </a:r>
            <a:endParaRPr lang="fr-FR" sz="3200" b="1" dirty="0">
              <a:solidFill>
                <a:srgbClr val="0000FF"/>
              </a:solidFill>
              <a:latin typeface="Times New Roman" panose="02020603050405020304" pitchFamily="18" charset="0"/>
              <a:ea typeface="Times New Roman" panose="02020603050405020304" pitchFamily="18" charset="0"/>
            </a:endParaRPr>
          </a:p>
          <a:p>
            <a:pPr marL="449580" marR="57150" indent="449580" algn="just">
              <a:spcBef>
                <a:spcPts val="235"/>
              </a:spcBef>
              <a:spcAft>
                <a:spcPts val="0"/>
              </a:spcAft>
            </a:pPr>
            <a:r>
              <a:rPr lang="fr-FR" sz="3200" b="1" dirty="0">
                <a:solidFill>
                  <a:srgbClr val="0000FF"/>
                </a:solidFill>
                <a:latin typeface="Times New Roman" panose="02020603050405020304" pitchFamily="18" charset="0"/>
              </a:rPr>
              <a:t>a) Le renforcement du contrôle interne</a:t>
            </a:r>
            <a:endParaRPr lang="fr-FR" sz="3200" b="1" dirty="0">
              <a:solidFill>
                <a:srgbClr val="0000FF"/>
              </a:solidFill>
              <a:latin typeface="Times New Roman" panose="02020603050405020304" pitchFamily="18" charset="0"/>
              <a:ea typeface="Times New Roman" panose="02020603050405020304" pitchFamily="18" charset="0"/>
            </a:endParaRPr>
          </a:p>
          <a:p>
            <a:pPr marL="342900" marR="57150" lvl="0" indent="-342900" algn="just">
              <a:spcBef>
                <a:spcPts val="235"/>
              </a:spcBef>
              <a:spcAft>
                <a:spcPts val="0"/>
              </a:spcAft>
              <a:buFont typeface="Symbol" panose="05050102010706020507" pitchFamily="18" charset="2"/>
              <a:buChar char=""/>
            </a:pPr>
            <a:r>
              <a:rPr lang="fr-FR" sz="2400" dirty="0">
                <a:latin typeface="Times New Roman" panose="02020603050405020304" pitchFamily="18" charset="0"/>
              </a:rPr>
              <a:t>Des unités de coordination et de supervision des agences ont été mises en place  à Yaoundé et Douala pour mieux encadrer ses agences. Ces unités seront également implantées dans les sections ou villes à forte concentration des agences. </a:t>
            </a:r>
            <a:endParaRPr lang="fr-FR" sz="2400" dirty="0">
              <a:latin typeface="Times New Roman" panose="02020603050405020304" pitchFamily="18" charset="0"/>
              <a:ea typeface="Times New Roman" panose="02020603050405020304" pitchFamily="18" charset="0"/>
            </a:endParaRPr>
          </a:p>
          <a:p>
            <a:pPr marL="342900" marR="57150" lvl="0" indent="-342900" algn="just">
              <a:spcBef>
                <a:spcPts val="235"/>
              </a:spcBef>
              <a:spcAft>
                <a:spcPts val="0"/>
              </a:spcAft>
              <a:buFont typeface="Symbol" panose="05050102010706020507" pitchFamily="18" charset="2"/>
              <a:buChar char=""/>
            </a:pPr>
            <a:r>
              <a:rPr lang="fr-FR" sz="2400" dirty="0">
                <a:latin typeface="Times New Roman" panose="02020603050405020304" pitchFamily="18" charset="0"/>
              </a:rPr>
              <a:t>Des équipes spéciales de contrôles mobiles ont été mises en place et sont opérationnelles,</a:t>
            </a:r>
            <a:endParaRPr lang="fr-FR" sz="2400" dirty="0">
              <a:latin typeface="Times New Roman" panose="02020603050405020304" pitchFamily="18" charset="0"/>
              <a:ea typeface="Times New Roman" panose="02020603050405020304" pitchFamily="18" charset="0"/>
            </a:endParaRPr>
          </a:p>
          <a:p>
            <a:pPr marL="342900" marR="57150" lvl="0" indent="-342900" algn="just">
              <a:spcBef>
                <a:spcPts val="235"/>
              </a:spcBef>
              <a:spcAft>
                <a:spcPts val="0"/>
              </a:spcAft>
              <a:buFont typeface="Symbol" panose="05050102010706020507" pitchFamily="18" charset="2"/>
              <a:buChar char=""/>
            </a:pPr>
            <a:r>
              <a:rPr lang="fr-FR" sz="2400" dirty="0">
                <a:latin typeface="Times New Roman" panose="02020603050405020304" pitchFamily="18" charset="0"/>
              </a:rPr>
              <a:t>l‘assignation de certains EMF aux cadres du réseau </a:t>
            </a:r>
            <a:endParaRPr lang="fr-FR" sz="2400" dirty="0">
              <a:latin typeface="Times New Roman" panose="02020603050405020304" pitchFamily="18" charset="0"/>
              <a:ea typeface="Times New Roman" panose="02020603050405020304" pitchFamily="18" charset="0"/>
            </a:endParaRPr>
          </a:p>
          <a:p>
            <a:pPr marL="342900" marR="57150" lvl="0" indent="-342900" algn="just">
              <a:spcBef>
                <a:spcPts val="235"/>
              </a:spcBef>
              <a:spcAft>
                <a:spcPts val="0"/>
              </a:spcAft>
              <a:buFont typeface="Symbol" panose="05050102010706020507" pitchFamily="18" charset="2"/>
              <a:buChar char=""/>
            </a:pPr>
            <a:r>
              <a:rPr lang="fr-FR" sz="2400" dirty="0">
                <a:latin typeface="Times New Roman" panose="02020603050405020304" pitchFamily="18" charset="0"/>
              </a:rPr>
              <a:t>L’institutionnalisation  progressive du contrôle interne dans tous les EMF</a:t>
            </a:r>
            <a:endParaRPr lang="fr-FR" sz="2400" dirty="0">
              <a:latin typeface="Times New Roman" panose="02020603050405020304" pitchFamily="18" charset="0"/>
              <a:ea typeface="Times New Roman" panose="02020603050405020304" pitchFamily="18" charset="0"/>
            </a:endParaRPr>
          </a:p>
          <a:p>
            <a:pPr marL="342900" marR="57150" lvl="0" indent="-342900" algn="just">
              <a:spcBef>
                <a:spcPts val="235"/>
              </a:spcBef>
              <a:spcAft>
                <a:spcPts val="0"/>
              </a:spcAft>
              <a:buFont typeface="Symbol" panose="05050102010706020507" pitchFamily="18" charset="2"/>
              <a:buChar char=""/>
            </a:pPr>
            <a:r>
              <a:rPr lang="fr-FR" sz="2400" dirty="0">
                <a:latin typeface="Times New Roman" panose="02020603050405020304" pitchFamily="18" charset="0"/>
              </a:rPr>
              <a:t>La révision du programme de formation dans les sections pour adresser les sujets liés au contrôle interne.  </a:t>
            </a:r>
            <a:endParaRPr lang="fr-FR" sz="2400" dirty="0">
              <a:latin typeface="Times New Roman" panose="02020603050405020304" pitchFamily="18" charset="0"/>
              <a:ea typeface="Times New Roman" panose="02020603050405020304" pitchFamily="18" charset="0"/>
            </a:endParaRPr>
          </a:p>
          <a:p>
            <a:pPr marL="342900" marR="57150" lvl="0" indent="-342900" algn="just">
              <a:spcBef>
                <a:spcPts val="235"/>
              </a:spcBef>
              <a:spcAft>
                <a:spcPts val="0"/>
              </a:spcAft>
              <a:buFont typeface="Symbol" panose="05050102010706020507" pitchFamily="18" charset="2"/>
              <a:buChar char=""/>
            </a:pPr>
            <a:r>
              <a:rPr lang="fr-FR" sz="2400" dirty="0">
                <a:latin typeface="Times New Roman" panose="02020603050405020304" pitchFamily="18" charset="0"/>
              </a:rPr>
              <a:t>Le renforcement des capacités des agents des EMF en matière de contrôle interne.</a:t>
            </a:r>
            <a:endParaRPr lang="fr-FR" sz="2400" dirty="0">
              <a:effectLst/>
              <a:latin typeface="Times New Roman" panose="02020603050405020304" pitchFamily="18" charset="0"/>
              <a:ea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Line 6"/>
          <p:cNvSpPr>
            <a:spLocks noChangeShapeType="1"/>
          </p:cNvSpPr>
          <p:nvPr/>
        </p:nvSpPr>
        <p:spPr bwMode="auto">
          <a:xfrm>
            <a:off x="33338" y="0"/>
            <a:ext cx="0" cy="6858000"/>
          </a:xfrm>
          <a:prstGeom prst="line">
            <a:avLst/>
          </a:prstGeom>
          <a:noFill/>
          <a:ln w="76200">
            <a:solidFill>
              <a:srgbClr val="0000FF"/>
            </a:solidFill>
            <a:round/>
            <a:headEnd/>
            <a:tailEnd/>
          </a:ln>
        </p:spPr>
        <p:txBody>
          <a:bodyPr/>
          <a:lstStyle/>
          <a:p>
            <a:endParaRPr lang="fr-FR"/>
          </a:p>
        </p:txBody>
      </p:sp>
      <p:sp>
        <p:nvSpPr>
          <p:cNvPr id="5" name="Rectangle 7"/>
          <p:cNvSpPr>
            <a:spLocks noChangeArrowheads="1"/>
          </p:cNvSpPr>
          <p:nvPr/>
        </p:nvSpPr>
        <p:spPr bwMode="auto">
          <a:xfrm>
            <a:off x="14288" y="6781800"/>
            <a:ext cx="9129713" cy="76200"/>
          </a:xfrm>
          <a:prstGeom prst="rect">
            <a:avLst/>
          </a:prstGeom>
          <a:solidFill>
            <a:srgbClr val="0000FF"/>
          </a:solidFill>
          <a:ln w="9525">
            <a:solidFill>
              <a:srgbClr val="0000FF"/>
            </a:solidFill>
            <a:miter lim="800000"/>
            <a:headEnd/>
            <a:tailEnd/>
          </a:ln>
        </p:spPr>
        <p:txBody>
          <a:bodyPr wrap="none" anchor="ctr"/>
          <a:lstStyle/>
          <a:p>
            <a:pPr algn="ctr" eaLnBrk="1" hangingPunct="1"/>
            <a:endParaRPr lang="en-US" altLang="en-US"/>
          </a:p>
        </p:txBody>
      </p:sp>
      <p:pic>
        <p:nvPicPr>
          <p:cNvPr id="6" name="Picture 8" descr="Complete_0"/>
          <p:cNvPicPr>
            <a:picLocks noChangeAspect="1" noChangeArrowheads="1"/>
          </p:cNvPicPr>
          <p:nvPr/>
        </p:nvPicPr>
        <p:blipFill>
          <a:blip r:embed="rId2"/>
          <a:srcRect/>
          <a:stretch>
            <a:fillRect/>
          </a:stretch>
        </p:blipFill>
        <p:spPr bwMode="auto">
          <a:xfrm>
            <a:off x="0" y="0"/>
            <a:ext cx="1066800" cy="933450"/>
          </a:xfrm>
          <a:prstGeom prst="rect">
            <a:avLst/>
          </a:prstGeom>
          <a:solidFill>
            <a:srgbClr val="0000FF"/>
          </a:solidFill>
          <a:ln w="38100">
            <a:noFill/>
            <a:miter lim="800000"/>
            <a:headEnd/>
            <a:tailEnd/>
          </a:ln>
        </p:spPr>
      </p:pic>
      <p:pic>
        <p:nvPicPr>
          <p:cNvPr id="7" name="Picture 9" descr="Complete_0"/>
          <p:cNvPicPr>
            <a:picLocks noChangeAspect="1" noChangeArrowheads="1"/>
          </p:cNvPicPr>
          <p:nvPr/>
        </p:nvPicPr>
        <p:blipFill>
          <a:blip r:embed="rId3"/>
          <a:srcRect/>
          <a:stretch>
            <a:fillRect/>
          </a:stretch>
        </p:blipFill>
        <p:spPr bwMode="auto">
          <a:xfrm>
            <a:off x="7815263" y="14288"/>
            <a:ext cx="1300163" cy="933450"/>
          </a:xfrm>
          <a:prstGeom prst="rect">
            <a:avLst/>
          </a:prstGeom>
          <a:noFill/>
          <a:ln w="38100">
            <a:noFill/>
            <a:miter lim="800000"/>
            <a:headEnd/>
            <a:tailEnd/>
          </a:ln>
        </p:spPr>
      </p:pic>
      <p:sp>
        <p:nvSpPr>
          <p:cNvPr id="8" name="Line 10"/>
          <p:cNvSpPr>
            <a:spLocks noChangeShapeType="1"/>
          </p:cNvSpPr>
          <p:nvPr/>
        </p:nvSpPr>
        <p:spPr bwMode="auto">
          <a:xfrm flipH="1">
            <a:off x="0" y="971550"/>
            <a:ext cx="9144000" cy="0"/>
          </a:xfrm>
          <a:prstGeom prst="line">
            <a:avLst/>
          </a:prstGeom>
          <a:noFill/>
          <a:ln w="76200">
            <a:solidFill>
              <a:srgbClr val="0000FF"/>
            </a:solidFill>
            <a:round/>
            <a:headEnd/>
            <a:tailEnd/>
          </a:ln>
        </p:spPr>
        <p:txBody>
          <a:bodyPr/>
          <a:lstStyle/>
          <a:p>
            <a:endParaRPr lang="fr-FR"/>
          </a:p>
        </p:txBody>
      </p:sp>
      <p:pic>
        <p:nvPicPr>
          <p:cNvPr id="9" name="Picture 11"/>
          <p:cNvPicPr>
            <a:picLocks noChangeAspect="1" noChangeArrowheads="1"/>
          </p:cNvPicPr>
          <p:nvPr/>
        </p:nvPicPr>
        <p:blipFill>
          <a:blip r:embed="rId4"/>
          <a:srcRect/>
          <a:stretch>
            <a:fillRect/>
          </a:stretch>
        </p:blipFill>
        <p:spPr bwMode="auto">
          <a:xfrm>
            <a:off x="1066800" y="0"/>
            <a:ext cx="6705600" cy="914400"/>
          </a:xfrm>
          <a:prstGeom prst="rect">
            <a:avLst/>
          </a:prstGeom>
          <a:noFill/>
          <a:ln w="9525">
            <a:noFill/>
            <a:miter lim="800000"/>
            <a:headEnd/>
            <a:tailEnd/>
          </a:ln>
        </p:spPr>
      </p:pic>
      <p:sp>
        <p:nvSpPr>
          <p:cNvPr id="10" name="Content Placeholder 9"/>
          <p:cNvSpPr>
            <a:spLocks noGrp="1"/>
          </p:cNvSpPr>
          <p:nvPr>
            <p:ph idx="1"/>
          </p:nvPr>
        </p:nvSpPr>
        <p:spPr>
          <a:xfrm>
            <a:off x="457200" y="1196752"/>
            <a:ext cx="8229600" cy="5328592"/>
          </a:xfrm>
        </p:spPr>
        <p:txBody>
          <a:bodyPr>
            <a:normAutofit fontScale="62500" lnSpcReduction="20000"/>
          </a:bodyPr>
          <a:lstStyle/>
          <a:p>
            <a:pPr marL="0" indent="0">
              <a:buNone/>
            </a:pPr>
            <a:r>
              <a:rPr lang="fr-FR" sz="5800" b="1" dirty="0">
                <a:solidFill>
                  <a:srgbClr val="0000FF"/>
                </a:solidFill>
                <a:latin typeface="Times New Roman" panose="02020603050405020304" pitchFamily="18" charset="0"/>
                <a:cs typeface="Times New Roman" panose="02020603050405020304" pitchFamily="18" charset="0"/>
              </a:rPr>
              <a:t>b) La centralisation des opérations et informatisation du 	réseau</a:t>
            </a:r>
            <a:endParaRPr lang="fr-FR" sz="5800" dirty="0">
              <a:solidFill>
                <a:srgbClr val="0000FF"/>
              </a:solidFill>
              <a:latin typeface="Times New Roman" panose="02020603050405020304" pitchFamily="18" charset="0"/>
              <a:cs typeface="Times New Roman" panose="02020603050405020304" pitchFamily="18" charset="0"/>
            </a:endParaRPr>
          </a:p>
          <a:p>
            <a:pPr lvl="0"/>
            <a:r>
              <a:rPr lang="fr-FR" sz="3800" dirty="0">
                <a:latin typeface="Times New Roman" panose="02020603050405020304" pitchFamily="18" charset="0"/>
                <a:cs typeface="Times New Roman" panose="02020603050405020304" pitchFamily="18" charset="0"/>
              </a:rPr>
              <a:t>Interconnexion des sites en cours avec 37% de réalisation des sites informatisés ;</a:t>
            </a:r>
          </a:p>
          <a:p>
            <a:pPr lvl="0"/>
            <a:r>
              <a:rPr lang="fr-FR" sz="3800" dirty="0">
                <a:latin typeface="Times New Roman" panose="02020603050405020304" pitchFamily="18" charset="0"/>
                <a:cs typeface="Times New Roman" panose="02020603050405020304" pitchFamily="18" charset="0"/>
              </a:rPr>
              <a:t>Un logiciel installé dans les bureaux des régionaux pour faciliter la collecte des informations en temps réel au niveau du siège. </a:t>
            </a:r>
          </a:p>
          <a:p>
            <a:pPr lvl="0"/>
            <a:r>
              <a:rPr lang="fr-FR" sz="3800" dirty="0">
                <a:latin typeface="Times New Roman" panose="02020603050405020304" pitchFamily="18" charset="0"/>
                <a:cs typeface="Times New Roman" panose="02020603050405020304" pitchFamily="18" charset="0"/>
              </a:rPr>
              <a:t>Un autre logiciel a été installé au niveau des agences pour faciliter la visualisation des opérations et les états des caisses interconnectées afin de faciliter le contrôle et la supervision.</a:t>
            </a:r>
          </a:p>
          <a:p>
            <a:pPr lvl="0"/>
            <a:r>
              <a:rPr lang="fr-FR" sz="3800" dirty="0">
                <a:latin typeface="Times New Roman" panose="02020603050405020304" pitchFamily="18" charset="0"/>
                <a:cs typeface="Times New Roman" panose="02020603050405020304" pitchFamily="18" charset="0"/>
              </a:rPr>
              <a:t>Toutes les agences de </a:t>
            </a:r>
            <a:r>
              <a:rPr lang="fr-FR" sz="3800" dirty="0" err="1">
                <a:latin typeface="Times New Roman" panose="02020603050405020304" pitchFamily="18" charset="0"/>
                <a:cs typeface="Times New Roman" panose="02020603050405020304" pitchFamily="18" charset="0"/>
              </a:rPr>
              <a:t>CamCCUL</a:t>
            </a:r>
            <a:r>
              <a:rPr lang="fr-FR" sz="3800" dirty="0">
                <a:latin typeface="Times New Roman" panose="02020603050405020304" pitchFamily="18" charset="0"/>
                <a:cs typeface="Times New Roman" panose="02020603050405020304" pitchFamily="18" charset="0"/>
              </a:rPr>
              <a:t> seront Interconnectées  et les utilisateurs seront formés.</a:t>
            </a:r>
          </a:p>
          <a:p>
            <a:r>
              <a:rPr lang="fr-FR" sz="3800" dirty="0">
                <a:latin typeface="Times New Roman" panose="02020603050405020304" pitchFamily="18" charset="0"/>
                <a:cs typeface="Times New Roman" panose="02020603050405020304" pitchFamily="18" charset="0"/>
              </a:rPr>
              <a:t>c) Elaboration périodique des états combinés du réseau</a:t>
            </a:r>
          </a:p>
          <a:p>
            <a:r>
              <a:rPr lang="fr-FR" sz="3800" dirty="0">
                <a:latin typeface="Times New Roman" panose="02020603050405020304" pitchFamily="18" charset="0"/>
                <a:cs typeface="Times New Roman" panose="02020603050405020304" pitchFamily="18" charset="0"/>
              </a:rPr>
              <a:t>Les états combinés du réseau sont produits tous les trimestres et transmis à la COBAC à travers </a:t>
            </a:r>
            <a:r>
              <a:rPr lang="fr-FR" sz="3800" dirty="0" err="1">
                <a:latin typeface="Times New Roman" panose="02020603050405020304" pitchFamily="18" charset="0"/>
                <a:cs typeface="Times New Roman" panose="02020603050405020304" pitchFamily="18" charset="0"/>
              </a:rPr>
              <a:t>eSESAME</a:t>
            </a:r>
            <a:r>
              <a:rPr lang="fr-FR" sz="3800" dirty="0">
                <a:latin typeface="Times New Roman" panose="02020603050405020304" pitchFamily="18" charset="0"/>
                <a:cs typeface="Times New Roman" panose="02020603050405020304" pitchFamily="18" charset="0"/>
              </a:rPr>
              <a:t>.</a:t>
            </a:r>
          </a:p>
          <a:p>
            <a:endParaRPr lang="fr-FR"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286" y="1089025"/>
            <a:ext cx="8378186" cy="683791"/>
          </a:xfrm>
        </p:spPr>
        <p:txBody>
          <a:bodyPr>
            <a:noAutofit/>
          </a:bodyPr>
          <a:lstStyle/>
          <a:p>
            <a:pPr lvl="0"/>
            <a:r>
              <a:rPr lang="fr-FR" sz="2400" b="1" dirty="0" smtClean="0">
                <a:solidFill>
                  <a:srgbClr val="0000FF"/>
                </a:solidFill>
                <a:latin typeface="Times New Roman" panose="02020603050405020304" pitchFamily="18" charset="0"/>
                <a:cs typeface="Times New Roman" panose="02020603050405020304" pitchFamily="18" charset="0"/>
              </a:rPr>
              <a:t>2. MISE </a:t>
            </a:r>
            <a:r>
              <a:rPr lang="fr-FR" sz="2400" b="1" dirty="0">
                <a:solidFill>
                  <a:srgbClr val="0000FF"/>
                </a:solidFill>
                <a:latin typeface="Times New Roman" panose="02020603050405020304" pitchFamily="18" charset="0"/>
                <a:cs typeface="Times New Roman" panose="02020603050405020304" pitchFamily="18" charset="0"/>
              </a:rPr>
              <a:t>EN ŒUVRE DES DISPOSITIONS DU REGLEMENT AU SEIN DU RESEAU </a:t>
            </a:r>
            <a:endParaRPr lang="fr-FR" sz="2400" dirty="0">
              <a:solidFill>
                <a:srgbClr val="0000FF"/>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66677" y="1949449"/>
            <a:ext cx="8467723" cy="4908551"/>
          </a:xfrm>
        </p:spPr>
        <p:txBody>
          <a:bodyPr>
            <a:normAutofit/>
          </a:bodyPr>
          <a:lstStyle/>
          <a:p>
            <a:pPr algn="just">
              <a:buNone/>
            </a:pPr>
            <a:r>
              <a:rPr lang="fr-FR" dirty="0" smtClean="0"/>
              <a:t>	</a:t>
            </a:r>
            <a:endParaRPr lang="fr-FR" sz="2800" dirty="0" smtClean="0">
              <a:solidFill>
                <a:srgbClr val="0000FF"/>
              </a:solidFill>
            </a:endParaRPr>
          </a:p>
          <a:p>
            <a:pPr>
              <a:buNone/>
            </a:pPr>
            <a:endParaRPr lang="fr-FR" dirty="0" smtClean="0">
              <a:solidFill>
                <a:srgbClr val="FF0000"/>
              </a:solidFill>
            </a:endParaRPr>
          </a:p>
        </p:txBody>
      </p:sp>
      <p:sp>
        <p:nvSpPr>
          <p:cNvPr id="4" name="Line 6"/>
          <p:cNvSpPr>
            <a:spLocks noChangeShapeType="1"/>
          </p:cNvSpPr>
          <p:nvPr/>
        </p:nvSpPr>
        <p:spPr bwMode="auto">
          <a:xfrm>
            <a:off x="33338" y="0"/>
            <a:ext cx="0" cy="6858000"/>
          </a:xfrm>
          <a:prstGeom prst="line">
            <a:avLst/>
          </a:prstGeom>
          <a:noFill/>
          <a:ln w="76200">
            <a:solidFill>
              <a:srgbClr val="0000FF"/>
            </a:solidFill>
            <a:round/>
            <a:headEnd/>
            <a:tailEnd/>
          </a:ln>
        </p:spPr>
        <p:txBody>
          <a:bodyPr/>
          <a:lstStyle/>
          <a:p>
            <a:endParaRPr lang="fr-FR"/>
          </a:p>
        </p:txBody>
      </p:sp>
      <p:sp>
        <p:nvSpPr>
          <p:cNvPr id="5" name="Rectangle 7"/>
          <p:cNvSpPr>
            <a:spLocks noChangeArrowheads="1"/>
          </p:cNvSpPr>
          <p:nvPr/>
        </p:nvSpPr>
        <p:spPr bwMode="auto">
          <a:xfrm>
            <a:off x="14288" y="6781800"/>
            <a:ext cx="9129713" cy="76200"/>
          </a:xfrm>
          <a:prstGeom prst="rect">
            <a:avLst/>
          </a:prstGeom>
          <a:solidFill>
            <a:srgbClr val="0000FF"/>
          </a:solidFill>
          <a:ln w="9525">
            <a:solidFill>
              <a:srgbClr val="0000FF"/>
            </a:solidFill>
            <a:miter lim="800000"/>
            <a:headEnd/>
            <a:tailEnd/>
          </a:ln>
        </p:spPr>
        <p:txBody>
          <a:bodyPr wrap="none" anchor="ctr"/>
          <a:lstStyle/>
          <a:p>
            <a:pPr algn="ctr" eaLnBrk="1" hangingPunct="1"/>
            <a:endParaRPr lang="en-US" altLang="en-US"/>
          </a:p>
        </p:txBody>
      </p:sp>
      <p:pic>
        <p:nvPicPr>
          <p:cNvPr id="6" name="Picture 8" descr="Complete_0"/>
          <p:cNvPicPr>
            <a:picLocks noChangeAspect="1" noChangeArrowheads="1"/>
          </p:cNvPicPr>
          <p:nvPr/>
        </p:nvPicPr>
        <p:blipFill>
          <a:blip r:embed="rId2"/>
          <a:srcRect/>
          <a:stretch>
            <a:fillRect/>
          </a:stretch>
        </p:blipFill>
        <p:spPr bwMode="auto">
          <a:xfrm>
            <a:off x="0" y="0"/>
            <a:ext cx="1066800" cy="933450"/>
          </a:xfrm>
          <a:prstGeom prst="rect">
            <a:avLst/>
          </a:prstGeom>
          <a:solidFill>
            <a:srgbClr val="0000FF"/>
          </a:solidFill>
          <a:ln w="38100">
            <a:noFill/>
            <a:miter lim="800000"/>
            <a:headEnd/>
            <a:tailEnd/>
          </a:ln>
        </p:spPr>
      </p:pic>
      <p:pic>
        <p:nvPicPr>
          <p:cNvPr id="7" name="Picture 9" descr="Complete_0"/>
          <p:cNvPicPr>
            <a:picLocks noChangeAspect="1" noChangeArrowheads="1"/>
          </p:cNvPicPr>
          <p:nvPr/>
        </p:nvPicPr>
        <p:blipFill>
          <a:blip r:embed="rId3"/>
          <a:srcRect/>
          <a:stretch>
            <a:fillRect/>
          </a:stretch>
        </p:blipFill>
        <p:spPr bwMode="auto">
          <a:xfrm>
            <a:off x="7815263" y="14288"/>
            <a:ext cx="1300163" cy="933450"/>
          </a:xfrm>
          <a:prstGeom prst="rect">
            <a:avLst/>
          </a:prstGeom>
          <a:noFill/>
          <a:ln w="38100">
            <a:noFill/>
            <a:miter lim="800000"/>
            <a:headEnd/>
            <a:tailEnd/>
          </a:ln>
        </p:spPr>
      </p:pic>
      <p:sp>
        <p:nvSpPr>
          <p:cNvPr id="8" name="Line 10"/>
          <p:cNvSpPr>
            <a:spLocks noChangeShapeType="1"/>
          </p:cNvSpPr>
          <p:nvPr/>
        </p:nvSpPr>
        <p:spPr bwMode="auto">
          <a:xfrm flipH="1">
            <a:off x="0" y="971550"/>
            <a:ext cx="9144000" cy="0"/>
          </a:xfrm>
          <a:prstGeom prst="line">
            <a:avLst/>
          </a:prstGeom>
          <a:noFill/>
          <a:ln w="76200">
            <a:solidFill>
              <a:srgbClr val="0000FF"/>
            </a:solidFill>
            <a:round/>
            <a:headEnd/>
            <a:tailEnd/>
          </a:ln>
        </p:spPr>
        <p:txBody>
          <a:bodyPr/>
          <a:lstStyle/>
          <a:p>
            <a:endParaRPr lang="fr-FR"/>
          </a:p>
        </p:txBody>
      </p:sp>
      <p:pic>
        <p:nvPicPr>
          <p:cNvPr id="9" name="Picture 11"/>
          <p:cNvPicPr>
            <a:picLocks noChangeAspect="1" noChangeArrowheads="1"/>
          </p:cNvPicPr>
          <p:nvPr/>
        </p:nvPicPr>
        <p:blipFill>
          <a:blip r:embed="rId4"/>
          <a:srcRect/>
          <a:stretch>
            <a:fillRect/>
          </a:stretch>
        </p:blipFill>
        <p:spPr bwMode="auto">
          <a:xfrm>
            <a:off x="1066800" y="0"/>
            <a:ext cx="6705600" cy="914400"/>
          </a:xfrm>
          <a:prstGeom prst="rect">
            <a:avLst/>
          </a:prstGeom>
          <a:noFill/>
          <a:ln w="9525">
            <a:noFill/>
            <a:miter lim="800000"/>
            <a:headEnd/>
            <a:tailEnd/>
          </a:ln>
        </p:spPr>
      </p:pic>
      <p:sp>
        <p:nvSpPr>
          <p:cNvPr id="12" name="Rectangle 11"/>
          <p:cNvSpPr/>
          <p:nvPr/>
        </p:nvSpPr>
        <p:spPr>
          <a:xfrm>
            <a:off x="323528" y="1431017"/>
            <a:ext cx="8244210" cy="4780796"/>
          </a:xfrm>
          <a:prstGeom prst="rect">
            <a:avLst/>
          </a:prstGeom>
        </p:spPr>
        <p:txBody>
          <a:bodyPr wrap="square">
            <a:spAutoFit/>
          </a:bodyPr>
          <a:lstStyle/>
          <a:p>
            <a:pPr marR="1335405">
              <a:spcBef>
                <a:spcPts val="235"/>
              </a:spcBef>
            </a:pPr>
            <a:endParaRPr lang="fr-FR" b="1" dirty="0" smtClean="0">
              <a:solidFill>
                <a:srgbClr val="000000"/>
              </a:solidFill>
              <a:latin typeface="Times New Roman" panose="02020603050405020304" pitchFamily="18" charset="0"/>
              <a:ea typeface="Times New Roman" panose="02020603050405020304" pitchFamily="18" charset="0"/>
            </a:endParaRPr>
          </a:p>
          <a:p>
            <a:pPr marR="1335405">
              <a:spcBef>
                <a:spcPts val="235"/>
              </a:spcBef>
            </a:pPr>
            <a:endParaRPr lang="fr-FR" sz="2400" b="1" dirty="0" smtClean="0">
              <a:solidFill>
                <a:srgbClr val="000000"/>
              </a:solidFill>
              <a:latin typeface="Times New Roman" panose="02020603050405020304" pitchFamily="18" charset="0"/>
              <a:ea typeface="Times New Roman" panose="02020603050405020304" pitchFamily="18" charset="0"/>
            </a:endParaRPr>
          </a:p>
          <a:p>
            <a:pPr marR="1335405">
              <a:spcBef>
                <a:spcPts val="235"/>
              </a:spcBef>
            </a:pPr>
            <a:r>
              <a:rPr lang="fr-FR" sz="3200" b="1" dirty="0" smtClean="0">
                <a:solidFill>
                  <a:srgbClr val="0000FF"/>
                </a:solidFill>
                <a:latin typeface="Times New Roman" panose="02020603050405020304" pitchFamily="18" charset="0"/>
                <a:ea typeface="Times New Roman" panose="02020603050405020304" pitchFamily="18" charset="0"/>
              </a:rPr>
              <a:t>2.1 Constitution </a:t>
            </a:r>
            <a:r>
              <a:rPr lang="fr-FR" sz="3200" b="1" dirty="0">
                <a:solidFill>
                  <a:srgbClr val="0000FF"/>
                </a:solidFill>
                <a:latin typeface="Times New Roman" panose="02020603050405020304" pitchFamily="18" charset="0"/>
                <a:ea typeface="Times New Roman" panose="02020603050405020304" pitchFamily="18" charset="0"/>
              </a:rPr>
              <a:t>et formes </a:t>
            </a:r>
            <a:r>
              <a:rPr lang="fr-FR" sz="3200" b="1" dirty="0" smtClean="0">
                <a:solidFill>
                  <a:srgbClr val="0000FF"/>
                </a:solidFill>
                <a:latin typeface="Times New Roman" panose="02020603050405020304" pitchFamily="18" charset="0"/>
                <a:ea typeface="Times New Roman" panose="02020603050405020304" pitchFamily="18" charset="0"/>
              </a:rPr>
              <a:t>juridiques</a:t>
            </a:r>
          </a:p>
          <a:p>
            <a:pPr marR="1335405">
              <a:spcBef>
                <a:spcPts val="235"/>
              </a:spcBef>
            </a:pPr>
            <a:endParaRPr lang="fr-FR" sz="3200" dirty="0">
              <a:solidFill>
                <a:srgbClr val="0000FF"/>
              </a:solidFill>
              <a:latin typeface="Times New Roman" panose="02020603050405020304" pitchFamily="18" charset="0"/>
              <a:ea typeface="Times New Roman" panose="02020603050405020304" pitchFamily="18" charset="0"/>
            </a:endParaRPr>
          </a:p>
          <a:p>
            <a:pPr algn="just">
              <a:spcBef>
                <a:spcPts val="235"/>
              </a:spcBef>
            </a:pPr>
            <a:r>
              <a:rPr lang="fr-FR" sz="2400" dirty="0">
                <a:solidFill>
                  <a:srgbClr val="000000"/>
                </a:solidFill>
                <a:latin typeface="Times New Roman" panose="02020603050405020304" pitchFamily="18" charset="0"/>
                <a:ea typeface="Times New Roman" panose="02020603050405020304" pitchFamily="18" charset="0"/>
              </a:rPr>
              <a:t>Les EMF du réseau </a:t>
            </a:r>
            <a:r>
              <a:rPr lang="fr-FR" sz="2400" dirty="0" err="1">
                <a:solidFill>
                  <a:srgbClr val="000000"/>
                </a:solidFill>
                <a:latin typeface="Times New Roman" panose="02020603050405020304" pitchFamily="18" charset="0"/>
                <a:ea typeface="Times New Roman" panose="02020603050405020304" pitchFamily="18" charset="0"/>
              </a:rPr>
              <a:t>CamCCUL</a:t>
            </a:r>
            <a:r>
              <a:rPr lang="fr-FR" sz="2400" dirty="0">
                <a:solidFill>
                  <a:srgbClr val="000000"/>
                </a:solidFill>
                <a:latin typeface="Times New Roman" panose="02020603050405020304" pitchFamily="18" charset="0"/>
                <a:ea typeface="Times New Roman" panose="02020603050405020304" pitchFamily="18" charset="0"/>
              </a:rPr>
              <a:t> sont tous constitués sous forme de société coopérative avec conseil d’administration et inscrites au registre des coopératives de leurs régions d’implantation en conformité avec l’Acte Uniforme OHADA relatif aux sociétés coopératives. Ils portent également la dénomination EMF de catégorie 1 en application du présent règlement.  Chaque EMF dispose d’une assemblée générale qui élit en son sein un conseil d’administration, un conseil de surveillance. </a:t>
            </a:r>
            <a:endParaRPr lang="fr-FR" sz="2400" dirty="0">
              <a:effectLst/>
              <a:latin typeface="Times New Roman" panose="02020603050405020304" pitchFamily="18" charset="0"/>
              <a:ea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2721" y="1122622"/>
            <a:ext cx="8229600" cy="1143000"/>
          </a:xfrm>
        </p:spPr>
        <p:txBody>
          <a:bodyPr>
            <a:normAutofit/>
          </a:bodyPr>
          <a:lstStyle/>
          <a:p>
            <a:pPr marR="1335405">
              <a:spcBef>
                <a:spcPts val="235"/>
              </a:spcBef>
            </a:pPr>
            <a:r>
              <a:rPr lang="fr-FR" sz="3200" b="1" dirty="0" smtClean="0">
                <a:solidFill>
                  <a:srgbClr val="0000FF"/>
                </a:solidFill>
                <a:latin typeface="Times New Roman" panose="02020603050405020304" pitchFamily="18" charset="0"/>
                <a:ea typeface="Times New Roman" panose="02020603050405020304" pitchFamily="18" charset="0"/>
              </a:rPr>
              <a:t>2.1 Constitution </a:t>
            </a:r>
            <a:r>
              <a:rPr lang="fr-FR" sz="3200" b="1" dirty="0">
                <a:solidFill>
                  <a:srgbClr val="0000FF"/>
                </a:solidFill>
                <a:latin typeface="Times New Roman" panose="02020603050405020304" pitchFamily="18" charset="0"/>
                <a:ea typeface="Times New Roman" panose="02020603050405020304" pitchFamily="18" charset="0"/>
              </a:rPr>
              <a:t>et formes </a:t>
            </a:r>
            <a:r>
              <a:rPr lang="fr-FR" sz="3200" b="1" dirty="0" smtClean="0">
                <a:solidFill>
                  <a:srgbClr val="0000FF"/>
                </a:solidFill>
                <a:latin typeface="Times New Roman" panose="02020603050405020304" pitchFamily="18" charset="0"/>
                <a:ea typeface="Times New Roman" panose="02020603050405020304" pitchFamily="18" charset="0"/>
              </a:rPr>
              <a:t>juridiques (suite…)</a:t>
            </a:r>
            <a:endParaRPr lang="fr-FR" sz="3200" dirty="0">
              <a:solidFill>
                <a:srgbClr val="0000FF"/>
              </a:solidFill>
              <a:latin typeface="Times New Roman" panose="02020603050405020304" pitchFamily="18" charset="0"/>
              <a:ea typeface="Times New Roman" panose="02020603050405020304" pitchFamily="18" charset="0"/>
            </a:endParaRPr>
          </a:p>
        </p:txBody>
      </p:sp>
      <p:sp>
        <p:nvSpPr>
          <p:cNvPr id="3" name="Content Placeholder 2"/>
          <p:cNvSpPr>
            <a:spLocks noGrp="1"/>
          </p:cNvSpPr>
          <p:nvPr>
            <p:ph idx="1"/>
          </p:nvPr>
        </p:nvSpPr>
        <p:spPr>
          <a:xfrm>
            <a:off x="254779" y="2492896"/>
            <a:ext cx="8329642" cy="4525963"/>
          </a:xfrm>
        </p:spPr>
        <p:txBody>
          <a:bodyPr>
            <a:normAutofit fontScale="77500" lnSpcReduction="20000"/>
          </a:bodyPr>
          <a:lstStyle/>
          <a:p>
            <a:pPr marL="0" indent="0" algn="just">
              <a:buNone/>
            </a:pPr>
            <a:r>
              <a:rPr lang="fr-FR" sz="3100" dirty="0" smtClean="0">
                <a:latin typeface="Times New Roman" panose="02020603050405020304" pitchFamily="18" charset="0"/>
                <a:cs typeface="Times New Roman" panose="02020603050405020304" pitchFamily="18" charset="0"/>
              </a:rPr>
              <a:t>Le </a:t>
            </a:r>
            <a:r>
              <a:rPr lang="fr-FR" sz="3100" dirty="0">
                <a:latin typeface="Times New Roman" panose="02020603050405020304" pitchFamily="18" charset="0"/>
                <a:cs typeface="Times New Roman" panose="02020603050405020304" pitchFamily="18" charset="0"/>
              </a:rPr>
              <a:t>conseil d’administration met également en son sein, les comités ad-hoc tels que </a:t>
            </a:r>
            <a:r>
              <a:rPr lang="fr-FR" sz="3100" b="1" dirty="0">
                <a:solidFill>
                  <a:srgbClr val="0000FF"/>
                </a:solidFill>
                <a:latin typeface="Times New Roman" panose="02020603050405020304" pitchFamily="18" charset="0"/>
                <a:cs typeface="Times New Roman" panose="02020603050405020304" pitchFamily="18" charset="0"/>
              </a:rPr>
              <a:t>le comité exécutif, le comité de crédit, le comité de ressources humaines, le comité d’éducation et le </a:t>
            </a:r>
            <a:r>
              <a:rPr lang="fr-FR" sz="3100" b="1" u="sng" dirty="0">
                <a:solidFill>
                  <a:srgbClr val="0000FF"/>
                </a:solidFill>
                <a:latin typeface="Times New Roman" panose="02020603050405020304" pitchFamily="18" charset="0"/>
                <a:cs typeface="Times New Roman" panose="02020603050405020304" pitchFamily="18" charset="0"/>
              </a:rPr>
              <a:t>comité d’éthique</a:t>
            </a:r>
            <a:r>
              <a:rPr lang="fr-FR" sz="3100" dirty="0">
                <a:latin typeface="Times New Roman" panose="02020603050405020304" pitchFamily="18" charset="0"/>
                <a:cs typeface="Times New Roman" panose="02020603050405020304" pitchFamily="18" charset="0"/>
              </a:rPr>
              <a:t>. </a:t>
            </a:r>
            <a:endParaRPr lang="fr-FR" sz="3100" dirty="0" smtClean="0">
              <a:latin typeface="Times New Roman" panose="02020603050405020304" pitchFamily="18" charset="0"/>
              <a:cs typeface="Times New Roman" panose="02020603050405020304" pitchFamily="18" charset="0"/>
            </a:endParaRPr>
          </a:p>
          <a:p>
            <a:pPr marL="0" indent="0" algn="just">
              <a:buNone/>
            </a:pPr>
            <a:r>
              <a:rPr lang="fr-FR" sz="3100" dirty="0" smtClean="0">
                <a:latin typeface="Times New Roman" panose="02020603050405020304" pitchFamily="18" charset="0"/>
                <a:cs typeface="Times New Roman" panose="02020603050405020304" pitchFamily="18" charset="0"/>
              </a:rPr>
              <a:t>Le </a:t>
            </a:r>
            <a:r>
              <a:rPr lang="fr-FR" sz="3100" dirty="0">
                <a:latin typeface="Times New Roman" panose="02020603050405020304" pitchFamily="18" charset="0"/>
                <a:cs typeface="Times New Roman" panose="02020603050405020304" pitchFamily="18" charset="0"/>
              </a:rPr>
              <a:t>conseil d’administration met en place une direction générale dont la composition est fonction de la taille du bilan selon le règlement. </a:t>
            </a:r>
            <a:endParaRPr lang="fr-FR" sz="3100" dirty="0" smtClean="0">
              <a:latin typeface="Times New Roman" panose="02020603050405020304" pitchFamily="18" charset="0"/>
              <a:cs typeface="Times New Roman" panose="02020603050405020304" pitchFamily="18" charset="0"/>
            </a:endParaRPr>
          </a:p>
          <a:p>
            <a:pPr marL="0" indent="0" algn="just">
              <a:buNone/>
            </a:pPr>
            <a:r>
              <a:rPr lang="fr-FR" sz="3100" dirty="0" smtClean="0">
                <a:latin typeface="Times New Roman" panose="02020603050405020304" pitchFamily="18" charset="0"/>
                <a:cs typeface="Times New Roman" panose="02020603050405020304" pitchFamily="18" charset="0"/>
              </a:rPr>
              <a:t>Afin </a:t>
            </a:r>
            <a:r>
              <a:rPr lang="fr-FR" sz="3100" dirty="0">
                <a:latin typeface="Times New Roman" panose="02020603050405020304" pitchFamily="18" charset="0"/>
                <a:cs typeface="Times New Roman" panose="02020603050405020304" pitchFamily="18" charset="0"/>
              </a:rPr>
              <a:t>de promouvoir les activités auprès des femmes et des jeunes, l’assemblée générale élit en son sein les comités de femmes et de jeunes. La composition de ces organes dépend de la taille de l’EMF et Les modalités d’élection aux différents organes sont consignées dans les statuts. Les élections sont conduites par l’organe faîtier lors des assemblées générales électives des EMF.</a:t>
            </a:r>
          </a:p>
          <a:p>
            <a:pPr marL="0" indent="0">
              <a:buNone/>
            </a:pPr>
            <a:r>
              <a:rPr lang="fr-FR" dirty="0"/>
              <a:t> </a:t>
            </a:r>
          </a:p>
          <a:p>
            <a:pPr>
              <a:buNone/>
            </a:pPr>
            <a:endParaRPr lang="fr-FR" dirty="0">
              <a:solidFill>
                <a:srgbClr val="0000FF"/>
              </a:solidFill>
            </a:endParaRPr>
          </a:p>
        </p:txBody>
      </p:sp>
      <p:sp>
        <p:nvSpPr>
          <p:cNvPr id="4" name="Line 6"/>
          <p:cNvSpPr>
            <a:spLocks noChangeShapeType="1"/>
          </p:cNvSpPr>
          <p:nvPr/>
        </p:nvSpPr>
        <p:spPr bwMode="auto">
          <a:xfrm>
            <a:off x="33338" y="0"/>
            <a:ext cx="0" cy="6858000"/>
          </a:xfrm>
          <a:prstGeom prst="line">
            <a:avLst/>
          </a:prstGeom>
          <a:noFill/>
          <a:ln w="76200">
            <a:solidFill>
              <a:srgbClr val="0000FF"/>
            </a:solidFill>
            <a:round/>
            <a:headEnd/>
            <a:tailEnd/>
          </a:ln>
        </p:spPr>
        <p:txBody>
          <a:bodyPr/>
          <a:lstStyle/>
          <a:p>
            <a:endParaRPr lang="fr-FR"/>
          </a:p>
        </p:txBody>
      </p:sp>
      <p:sp>
        <p:nvSpPr>
          <p:cNvPr id="5" name="Rectangle 7"/>
          <p:cNvSpPr>
            <a:spLocks noChangeArrowheads="1"/>
          </p:cNvSpPr>
          <p:nvPr/>
        </p:nvSpPr>
        <p:spPr bwMode="auto">
          <a:xfrm>
            <a:off x="14288" y="6781800"/>
            <a:ext cx="9129713" cy="76200"/>
          </a:xfrm>
          <a:prstGeom prst="rect">
            <a:avLst/>
          </a:prstGeom>
          <a:solidFill>
            <a:srgbClr val="0000FF"/>
          </a:solidFill>
          <a:ln w="9525">
            <a:solidFill>
              <a:srgbClr val="0000FF"/>
            </a:solidFill>
            <a:miter lim="800000"/>
            <a:headEnd/>
            <a:tailEnd/>
          </a:ln>
        </p:spPr>
        <p:txBody>
          <a:bodyPr wrap="none" anchor="ctr"/>
          <a:lstStyle/>
          <a:p>
            <a:pPr algn="ctr" eaLnBrk="1" hangingPunct="1"/>
            <a:endParaRPr lang="en-US" altLang="en-US"/>
          </a:p>
        </p:txBody>
      </p:sp>
      <p:pic>
        <p:nvPicPr>
          <p:cNvPr id="6" name="Picture 8" descr="Complete_0"/>
          <p:cNvPicPr>
            <a:picLocks noChangeAspect="1" noChangeArrowheads="1"/>
          </p:cNvPicPr>
          <p:nvPr/>
        </p:nvPicPr>
        <p:blipFill>
          <a:blip r:embed="rId2"/>
          <a:srcRect/>
          <a:stretch>
            <a:fillRect/>
          </a:stretch>
        </p:blipFill>
        <p:spPr bwMode="auto">
          <a:xfrm>
            <a:off x="0" y="0"/>
            <a:ext cx="1066800" cy="933450"/>
          </a:xfrm>
          <a:prstGeom prst="rect">
            <a:avLst/>
          </a:prstGeom>
          <a:solidFill>
            <a:srgbClr val="0000FF"/>
          </a:solidFill>
          <a:ln w="38100">
            <a:noFill/>
            <a:miter lim="800000"/>
            <a:headEnd/>
            <a:tailEnd/>
          </a:ln>
        </p:spPr>
      </p:pic>
      <p:pic>
        <p:nvPicPr>
          <p:cNvPr id="7" name="Picture 9" descr="Complete_0"/>
          <p:cNvPicPr>
            <a:picLocks noChangeAspect="1" noChangeArrowheads="1"/>
          </p:cNvPicPr>
          <p:nvPr/>
        </p:nvPicPr>
        <p:blipFill>
          <a:blip r:embed="rId3"/>
          <a:srcRect/>
          <a:stretch>
            <a:fillRect/>
          </a:stretch>
        </p:blipFill>
        <p:spPr bwMode="auto">
          <a:xfrm>
            <a:off x="7815263" y="14288"/>
            <a:ext cx="1300163" cy="933450"/>
          </a:xfrm>
          <a:prstGeom prst="rect">
            <a:avLst/>
          </a:prstGeom>
          <a:noFill/>
          <a:ln w="38100">
            <a:noFill/>
            <a:miter lim="800000"/>
            <a:headEnd/>
            <a:tailEnd/>
          </a:ln>
        </p:spPr>
      </p:pic>
      <p:sp>
        <p:nvSpPr>
          <p:cNvPr id="8" name="Line 10"/>
          <p:cNvSpPr>
            <a:spLocks noChangeShapeType="1"/>
          </p:cNvSpPr>
          <p:nvPr/>
        </p:nvSpPr>
        <p:spPr bwMode="auto">
          <a:xfrm flipH="1">
            <a:off x="0" y="971550"/>
            <a:ext cx="9144000" cy="0"/>
          </a:xfrm>
          <a:prstGeom prst="line">
            <a:avLst/>
          </a:prstGeom>
          <a:noFill/>
          <a:ln w="76200">
            <a:solidFill>
              <a:srgbClr val="0000FF"/>
            </a:solidFill>
            <a:round/>
            <a:headEnd/>
            <a:tailEnd/>
          </a:ln>
        </p:spPr>
        <p:txBody>
          <a:bodyPr/>
          <a:lstStyle/>
          <a:p>
            <a:endParaRPr lang="fr-FR"/>
          </a:p>
        </p:txBody>
      </p:sp>
      <p:pic>
        <p:nvPicPr>
          <p:cNvPr id="9" name="Picture 11"/>
          <p:cNvPicPr>
            <a:picLocks noChangeAspect="1" noChangeArrowheads="1"/>
          </p:cNvPicPr>
          <p:nvPr/>
        </p:nvPicPr>
        <p:blipFill>
          <a:blip r:embed="rId4"/>
          <a:srcRect/>
          <a:stretch>
            <a:fillRect/>
          </a:stretch>
        </p:blipFill>
        <p:spPr bwMode="auto">
          <a:xfrm>
            <a:off x="1066800" y="0"/>
            <a:ext cx="6705600" cy="9144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68760"/>
            <a:ext cx="8229600" cy="4857403"/>
          </a:xfrm>
        </p:spPr>
        <p:txBody>
          <a:bodyPr>
            <a:normAutofit/>
          </a:bodyPr>
          <a:lstStyle/>
          <a:p>
            <a:pPr algn="ctr">
              <a:buNone/>
            </a:pPr>
            <a:endParaRPr lang="fr-FR" sz="2800" b="1" dirty="0" smtClean="0">
              <a:solidFill>
                <a:srgbClr val="0000FF"/>
              </a:solidFill>
              <a:latin typeface="Arial" panose="020B0604020202020204" pitchFamily="34" charset="0"/>
            </a:endParaRPr>
          </a:p>
          <a:p>
            <a:pPr algn="ctr">
              <a:buNone/>
            </a:pPr>
            <a:endParaRPr lang="fr-FR" sz="2800" b="1" dirty="0">
              <a:solidFill>
                <a:srgbClr val="0000FF"/>
              </a:solidFill>
              <a:latin typeface="Arial" panose="020B0604020202020204" pitchFamily="34" charset="0"/>
            </a:endParaRPr>
          </a:p>
          <a:p>
            <a:pPr algn="ctr">
              <a:buNone/>
            </a:pPr>
            <a:endParaRPr lang="fr-FR" sz="2800" b="1" dirty="0" smtClean="0">
              <a:solidFill>
                <a:srgbClr val="0000FF"/>
              </a:solidFill>
              <a:latin typeface="Arial" panose="020B0604020202020204" pitchFamily="34" charset="0"/>
            </a:endParaRPr>
          </a:p>
          <a:p>
            <a:pPr algn="ctr">
              <a:buNone/>
            </a:pPr>
            <a:endParaRPr lang="fr-FR" sz="2800" b="1" dirty="0">
              <a:solidFill>
                <a:srgbClr val="0000FF"/>
              </a:solidFill>
              <a:latin typeface="Arial" panose="020B0604020202020204" pitchFamily="34" charset="0"/>
            </a:endParaRPr>
          </a:p>
        </p:txBody>
      </p:sp>
      <p:sp>
        <p:nvSpPr>
          <p:cNvPr id="4" name="Line 6"/>
          <p:cNvSpPr>
            <a:spLocks noChangeShapeType="1"/>
          </p:cNvSpPr>
          <p:nvPr/>
        </p:nvSpPr>
        <p:spPr bwMode="auto">
          <a:xfrm>
            <a:off x="33338" y="0"/>
            <a:ext cx="0" cy="6858000"/>
          </a:xfrm>
          <a:prstGeom prst="line">
            <a:avLst/>
          </a:prstGeom>
          <a:noFill/>
          <a:ln w="76200">
            <a:solidFill>
              <a:srgbClr val="0000FF"/>
            </a:solidFill>
            <a:round/>
            <a:headEnd/>
            <a:tailEnd/>
          </a:ln>
        </p:spPr>
        <p:txBody>
          <a:bodyPr/>
          <a:lstStyle/>
          <a:p>
            <a:endParaRPr lang="fr-FR"/>
          </a:p>
        </p:txBody>
      </p:sp>
      <p:sp>
        <p:nvSpPr>
          <p:cNvPr id="5" name="Rectangle 7"/>
          <p:cNvSpPr>
            <a:spLocks noChangeArrowheads="1"/>
          </p:cNvSpPr>
          <p:nvPr/>
        </p:nvSpPr>
        <p:spPr bwMode="auto">
          <a:xfrm>
            <a:off x="14288" y="6781800"/>
            <a:ext cx="9129713" cy="76200"/>
          </a:xfrm>
          <a:prstGeom prst="rect">
            <a:avLst/>
          </a:prstGeom>
          <a:solidFill>
            <a:srgbClr val="0000FF"/>
          </a:solidFill>
          <a:ln w="9525">
            <a:solidFill>
              <a:srgbClr val="0000FF"/>
            </a:solidFill>
            <a:miter lim="800000"/>
            <a:headEnd/>
            <a:tailEnd/>
          </a:ln>
        </p:spPr>
        <p:txBody>
          <a:bodyPr wrap="none" anchor="ctr"/>
          <a:lstStyle/>
          <a:p>
            <a:pPr algn="ctr" eaLnBrk="1" hangingPunct="1"/>
            <a:endParaRPr lang="en-US" altLang="en-US"/>
          </a:p>
        </p:txBody>
      </p:sp>
      <p:pic>
        <p:nvPicPr>
          <p:cNvPr id="6" name="Picture 8" descr="Complete_0"/>
          <p:cNvPicPr>
            <a:picLocks noChangeAspect="1" noChangeArrowheads="1"/>
          </p:cNvPicPr>
          <p:nvPr/>
        </p:nvPicPr>
        <p:blipFill>
          <a:blip r:embed="rId2"/>
          <a:srcRect/>
          <a:stretch>
            <a:fillRect/>
          </a:stretch>
        </p:blipFill>
        <p:spPr bwMode="auto">
          <a:xfrm>
            <a:off x="0" y="0"/>
            <a:ext cx="1066800" cy="933450"/>
          </a:xfrm>
          <a:prstGeom prst="rect">
            <a:avLst/>
          </a:prstGeom>
          <a:solidFill>
            <a:srgbClr val="0000FF"/>
          </a:solidFill>
          <a:ln w="38100">
            <a:noFill/>
            <a:miter lim="800000"/>
            <a:headEnd/>
            <a:tailEnd/>
          </a:ln>
        </p:spPr>
      </p:pic>
      <p:pic>
        <p:nvPicPr>
          <p:cNvPr id="7" name="Picture 9" descr="Complete_0"/>
          <p:cNvPicPr>
            <a:picLocks noChangeAspect="1" noChangeArrowheads="1"/>
          </p:cNvPicPr>
          <p:nvPr/>
        </p:nvPicPr>
        <p:blipFill>
          <a:blip r:embed="rId3"/>
          <a:srcRect/>
          <a:stretch>
            <a:fillRect/>
          </a:stretch>
        </p:blipFill>
        <p:spPr bwMode="auto">
          <a:xfrm>
            <a:off x="7815263" y="14288"/>
            <a:ext cx="1300163" cy="933450"/>
          </a:xfrm>
          <a:prstGeom prst="rect">
            <a:avLst/>
          </a:prstGeom>
          <a:noFill/>
          <a:ln w="38100">
            <a:noFill/>
            <a:miter lim="800000"/>
            <a:headEnd/>
            <a:tailEnd/>
          </a:ln>
        </p:spPr>
      </p:pic>
      <p:sp>
        <p:nvSpPr>
          <p:cNvPr id="8" name="Line 10"/>
          <p:cNvSpPr>
            <a:spLocks noChangeShapeType="1"/>
          </p:cNvSpPr>
          <p:nvPr/>
        </p:nvSpPr>
        <p:spPr bwMode="auto">
          <a:xfrm flipH="1">
            <a:off x="0" y="971550"/>
            <a:ext cx="9144000" cy="0"/>
          </a:xfrm>
          <a:prstGeom prst="line">
            <a:avLst/>
          </a:prstGeom>
          <a:noFill/>
          <a:ln w="76200">
            <a:solidFill>
              <a:srgbClr val="0000FF"/>
            </a:solidFill>
            <a:round/>
            <a:headEnd/>
            <a:tailEnd/>
          </a:ln>
        </p:spPr>
        <p:txBody>
          <a:bodyPr/>
          <a:lstStyle/>
          <a:p>
            <a:endParaRPr lang="fr-FR"/>
          </a:p>
        </p:txBody>
      </p:sp>
      <p:pic>
        <p:nvPicPr>
          <p:cNvPr id="9" name="Picture 11"/>
          <p:cNvPicPr>
            <a:picLocks noChangeAspect="1" noChangeArrowheads="1"/>
          </p:cNvPicPr>
          <p:nvPr/>
        </p:nvPicPr>
        <p:blipFill>
          <a:blip r:embed="rId4"/>
          <a:srcRect/>
          <a:stretch>
            <a:fillRect/>
          </a:stretch>
        </p:blipFill>
        <p:spPr bwMode="auto">
          <a:xfrm>
            <a:off x="1066800" y="0"/>
            <a:ext cx="6705600" cy="914400"/>
          </a:xfrm>
          <a:prstGeom prst="rect">
            <a:avLst/>
          </a:prstGeom>
          <a:noFill/>
          <a:ln w="9525">
            <a:noFill/>
            <a:miter lim="800000"/>
            <a:headEnd/>
            <a:tailEnd/>
          </a:ln>
        </p:spPr>
      </p:pic>
      <p:sp>
        <p:nvSpPr>
          <p:cNvPr id="2" name="Rectangle 1"/>
          <p:cNvSpPr/>
          <p:nvPr/>
        </p:nvSpPr>
        <p:spPr>
          <a:xfrm>
            <a:off x="179512" y="33199"/>
            <a:ext cx="8856984" cy="6709529"/>
          </a:xfrm>
          <a:prstGeom prst="rect">
            <a:avLst/>
          </a:prstGeom>
        </p:spPr>
        <p:txBody>
          <a:bodyPr wrap="square">
            <a:spAutoFit/>
          </a:bodyPr>
          <a:lstStyle/>
          <a:p>
            <a:pPr algn="just">
              <a:spcBef>
                <a:spcPts val="235"/>
              </a:spcBef>
            </a:pPr>
            <a:endParaRPr lang="fr-FR" sz="2400" dirty="0" smtClean="0">
              <a:solidFill>
                <a:srgbClr val="000000"/>
              </a:solidFill>
              <a:latin typeface="Times New Roman" panose="02020603050405020304" pitchFamily="18" charset="0"/>
              <a:ea typeface="Times New Roman" panose="02020603050405020304" pitchFamily="18" charset="0"/>
            </a:endParaRPr>
          </a:p>
          <a:p>
            <a:pPr algn="just">
              <a:spcBef>
                <a:spcPts val="235"/>
              </a:spcBef>
            </a:pPr>
            <a:endParaRPr lang="fr-FR" sz="2400" dirty="0">
              <a:solidFill>
                <a:srgbClr val="000000"/>
              </a:solidFill>
              <a:latin typeface="Times New Roman" panose="02020603050405020304" pitchFamily="18" charset="0"/>
              <a:ea typeface="Times New Roman" panose="02020603050405020304" pitchFamily="18" charset="0"/>
            </a:endParaRPr>
          </a:p>
          <a:p>
            <a:pPr algn="just">
              <a:spcBef>
                <a:spcPts val="235"/>
              </a:spcBef>
            </a:pPr>
            <a:endParaRPr lang="fr-FR" sz="2400" dirty="0">
              <a:solidFill>
                <a:srgbClr val="000000"/>
              </a:solidFill>
              <a:latin typeface="Times New Roman" panose="02020603050405020304" pitchFamily="18" charset="0"/>
              <a:ea typeface="Times New Roman" panose="02020603050405020304" pitchFamily="18" charset="0"/>
            </a:endParaRPr>
          </a:p>
          <a:p>
            <a:pPr algn="just">
              <a:spcBef>
                <a:spcPts val="235"/>
              </a:spcBef>
            </a:pPr>
            <a:r>
              <a:rPr lang="fr-FR" sz="3200" b="1" dirty="0" smtClean="0">
                <a:solidFill>
                  <a:srgbClr val="0000FF"/>
                </a:solidFill>
                <a:latin typeface="Times New Roman" panose="02020603050405020304" pitchFamily="18" charset="0"/>
                <a:ea typeface="Times New Roman" panose="02020603050405020304" pitchFamily="18" charset="0"/>
              </a:rPr>
              <a:t>2.1 Constitution </a:t>
            </a:r>
            <a:r>
              <a:rPr lang="fr-FR" sz="3200" b="1" dirty="0">
                <a:solidFill>
                  <a:srgbClr val="0000FF"/>
                </a:solidFill>
                <a:latin typeface="Times New Roman" panose="02020603050405020304" pitchFamily="18" charset="0"/>
                <a:ea typeface="Times New Roman" panose="02020603050405020304" pitchFamily="18" charset="0"/>
              </a:rPr>
              <a:t>et formes juridiques (suite…)</a:t>
            </a:r>
            <a:endParaRPr lang="fr-FR" sz="3200" dirty="0" smtClean="0">
              <a:solidFill>
                <a:srgbClr val="000000"/>
              </a:solidFill>
              <a:latin typeface="Times New Roman" panose="02020603050405020304" pitchFamily="18" charset="0"/>
              <a:ea typeface="Times New Roman" panose="02020603050405020304" pitchFamily="18" charset="0"/>
            </a:endParaRPr>
          </a:p>
          <a:p>
            <a:pPr algn="just">
              <a:spcBef>
                <a:spcPts val="235"/>
              </a:spcBef>
            </a:pPr>
            <a:r>
              <a:rPr lang="fr-FR" sz="2400" dirty="0" smtClean="0">
                <a:solidFill>
                  <a:srgbClr val="000000"/>
                </a:solidFill>
                <a:latin typeface="Times New Roman" panose="02020603050405020304" pitchFamily="18" charset="0"/>
                <a:ea typeface="Times New Roman" panose="02020603050405020304" pitchFamily="18" charset="0"/>
              </a:rPr>
              <a:t>Le </a:t>
            </a:r>
            <a:r>
              <a:rPr lang="fr-FR" sz="2400" dirty="0">
                <a:solidFill>
                  <a:srgbClr val="000000"/>
                </a:solidFill>
                <a:latin typeface="Times New Roman" panose="02020603050405020304" pitchFamily="18" charset="0"/>
                <a:ea typeface="Times New Roman" panose="02020603050405020304" pitchFamily="18" charset="0"/>
              </a:rPr>
              <a:t>réseau est représenté par un organe faîtier qui est lui-même un EMF de catégorie 1. </a:t>
            </a:r>
            <a:r>
              <a:rPr lang="fr-FR" sz="2400" dirty="0" smtClean="0">
                <a:solidFill>
                  <a:srgbClr val="000000"/>
                </a:solidFill>
                <a:latin typeface="Times New Roman" panose="02020603050405020304" pitchFamily="18" charset="0"/>
                <a:ea typeface="Times New Roman" panose="02020603050405020304" pitchFamily="18" charset="0"/>
              </a:rPr>
              <a:t>II  </a:t>
            </a:r>
            <a:r>
              <a:rPr lang="fr-FR" sz="2400" dirty="0">
                <a:solidFill>
                  <a:srgbClr val="000000"/>
                </a:solidFill>
                <a:latin typeface="Times New Roman" panose="02020603050405020304" pitchFamily="18" charset="0"/>
                <a:ea typeface="Times New Roman" panose="02020603050405020304" pitchFamily="18" charset="0"/>
              </a:rPr>
              <a:t>assure  les prérogatives règlementaires selon le mandat à lui confié par l’assemblée générale des affiliés. </a:t>
            </a:r>
            <a:endParaRPr lang="fr-FR" sz="2400" dirty="0" smtClean="0">
              <a:solidFill>
                <a:srgbClr val="000000"/>
              </a:solidFill>
              <a:latin typeface="Times New Roman" panose="02020603050405020304" pitchFamily="18" charset="0"/>
              <a:ea typeface="Times New Roman" panose="02020603050405020304" pitchFamily="18" charset="0"/>
            </a:endParaRPr>
          </a:p>
          <a:p>
            <a:pPr algn="just">
              <a:spcBef>
                <a:spcPts val="235"/>
              </a:spcBef>
            </a:pPr>
            <a:endParaRPr lang="fr-FR" sz="2400" dirty="0">
              <a:latin typeface="Times New Roman" panose="02020603050405020304" pitchFamily="18" charset="0"/>
              <a:ea typeface="Times New Roman" panose="02020603050405020304" pitchFamily="18" charset="0"/>
            </a:endParaRPr>
          </a:p>
          <a:p>
            <a:pPr algn="just">
              <a:spcBef>
                <a:spcPts val="235"/>
              </a:spcBef>
            </a:pPr>
            <a:r>
              <a:rPr lang="fr-FR" sz="2200" b="1" u="sng" dirty="0" smtClean="0">
                <a:solidFill>
                  <a:srgbClr val="0000FF"/>
                </a:solidFill>
                <a:latin typeface="Times New Roman" panose="02020603050405020304" pitchFamily="18" charset="0"/>
                <a:ea typeface="Times New Roman" panose="02020603050405020304" pitchFamily="18" charset="0"/>
              </a:rPr>
              <a:t>Le </a:t>
            </a:r>
            <a:r>
              <a:rPr lang="fr-FR" sz="2200" b="1" u="sng" dirty="0">
                <a:solidFill>
                  <a:srgbClr val="0000FF"/>
                </a:solidFill>
                <a:latin typeface="Times New Roman" panose="02020603050405020304" pitchFamily="18" charset="0"/>
                <a:ea typeface="Times New Roman" panose="02020603050405020304" pitchFamily="18" charset="0"/>
              </a:rPr>
              <a:t>réseau qui a 50 ans </a:t>
            </a:r>
            <a:r>
              <a:rPr lang="fr-FR" sz="2200" dirty="0">
                <a:latin typeface="Times New Roman" panose="02020603050405020304" pitchFamily="18" charset="0"/>
                <a:ea typeface="Times New Roman" panose="02020603050405020304" pitchFamily="18" charset="0"/>
              </a:rPr>
              <a:t>a connu par le passé les cas de désaffiliation dont la première en 2004 (7 caisses) et récemment (7 caisses de grandes importance). Cette sortie a entrainé une baisse significative du volume d’activité et les causes sont en majorité dues à l’indiscipline.</a:t>
            </a:r>
            <a:r>
              <a:rPr lang="fr-FR" sz="2200" dirty="0">
                <a:solidFill>
                  <a:srgbClr val="000000"/>
                </a:solidFill>
                <a:latin typeface="Times New Roman" panose="02020603050405020304" pitchFamily="18" charset="0"/>
                <a:ea typeface="Times New Roman" panose="02020603050405020304" pitchFamily="18" charset="0"/>
              </a:rPr>
              <a:t> Pour prévenir l’occurrence d’une telle situation, le réseau a revu son règlement intérieur qui a été adopté par une assemblée extraordinaire des affiliés récemment et qui redéfinit les conditions d’adhésion, de retrait, de suspension, d’exclusion. Il met en place les mesures qui garantissent la solidarité, la cohésion du réseau, le respect des lois et règlements régissant l’activité y compris les normes prudentielles. Il définit également les sanctions pour les affiliés indélicats.</a:t>
            </a:r>
            <a:endParaRPr lang="fr-FR" sz="2200" dirty="0">
              <a:effectLst/>
              <a:latin typeface="Times New Roman" panose="02020603050405020304" pitchFamily="18" charset="0"/>
              <a:ea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68760"/>
            <a:ext cx="8229600" cy="4857403"/>
          </a:xfrm>
        </p:spPr>
        <p:txBody>
          <a:bodyPr>
            <a:normAutofit/>
          </a:bodyPr>
          <a:lstStyle/>
          <a:p>
            <a:pPr algn="ctr">
              <a:buNone/>
            </a:pPr>
            <a:endParaRPr lang="fr-FR" sz="2800" b="1" dirty="0">
              <a:solidFill>
                <a:srgbClr val="0000FF"/>
              </a:solidFill>
              <a:latin typeface="Arial" panose="020B0604020202020204" pitchFamily="34" charset="0"/>
            </a:endParaRPr>
          </a:p>
          <a:p>
            <a:pPr marL="742950" indent="-742950" algn="ctr">
              <a:buNone/>
            </a:pPr>
            <a:endParaRPr lang="fr-FR" sz="2400" b="1" dirty="0" smtClean="0">
              <a:solidFill>
                <a:srgbClr val="0000FF"/>
              </a:solidFill>
              <a:latin typeface="Arial" panose="020B0604020202020204" pitchFamily="34" charset="0"/>
            </a:endParaRPr>
          </a:p>
          <a:p>
            <a:pPr marL="742950" indent="-742950" algn="ctr">
              <a:buNone/>
            </a:pPr>
            <a:endParaRPr lang="fr-FR" sz="2400" b="1" dirty="0" smtClean="0">
              <a:solidFill>
                <a:srgbClr val="0000FF"/>
              </a:solidFill>
              <a:latin typeface="Arial" panose="020B0604020202020204" pitchFamily="34" charset="0"/>
            </a:endParaRPr>
          </a:p>
          <a:p>
            <a:pPr marL="742950" indent="-742950" algn="just">
              <a:buNone/>
            </a:pPr>
            <a:r>
              <a:rPr lang="fr-FR" sz="2400" b="1" dirty="0" smtClean="0">
                <a:solidFill>
                  <a:srgbClr val="0000FF"/>
                </a:solidFill>
                <a:latin typeface="Arial" panose="020B0604020202020204" pitchFamily="34" charset="0"/>
              </a:rPr>
              <a:t>	</a:t>
            </a:r>
            <a:endParaRPr lang="fr-FR" sz="3600" b="1" dirty="0">
              <a:solidFill>
                <a:srgbClr val="0000FF"/>
              </a:solidFill>
              <a:latin typeface="Arial" panose="020B0604020202020204" pitchFamily="34" charset="0"/>
            </a:endParaRPr>
          </a:p>
        </p:txBody>
      </p:sp>
      <p:sp>
        <p:nvSpPr>
          <p:cNvPr id="4" name="Line 6"/>
          <p:cNvSpPr>
            <a:spLocks noChangeShapeType="1"/>
          </p:cNvSpPr>
          <p:nvPr/>
        </p:nvSpPr>
        <p:spPr bwMode="auto">
          <a:xfrm>
            <a:off x="33338" y="0"/>
            <a:ext cx="0" cy="6858000"/>
          </a:xfrm>
          <a:prstGeom prst="line">
            <a:avLst/>
          </a:prstGeom>
          <a:noFill/>
          <a:ln w="76200">
            <a:solidFill>
              <a:srgbClr val="0000FF"/>
            </a:solidFill>
            <a:round/>
            <a:headEnd/>
            <a:tailEnd/>
          </a:ln>
        </p:spPr>
        <p:txBody>
          <a:bodyPr/>
          <a:lstStyle/>
          <a:p>
            <a:endParaRPr lang="fr-FR"/>
          </a:p>
        </p:txBody>
      </p:sp>
      <p:sp>
        <p:nvSpPr>
          <p:cNvPr id="5" name="Rectangle 7"/>
          <p:cNvSpPr>
            <a:spLocks noChangeArrowheads="1"/>
          </p:cNvSpPr>
          <p:nvPr/>
        </p:nvSpPr>
        <p:spPr bwMode="auto">
          <a:xfrm>
            <a:off x="14288" y="6781800"/>
            <a:ext cx="9129713" cy="76200"/>
          </a:xfrm>
          <a:prstGeom prst="rect">
            <a:avLst/>
          </a:prstGeom>
          <a:solidFill>
            <a:srgbClr val="0000FF"/>
          </a:solidFill>
          <a:ln w="9525">
            <a:solidFill>
              <a:srgbClr val="0000FF"/>
            </a:solidFill>
            <a:miter lim="800000"/>
            <a:headEnd/>
            <a:tailEnd/>
          </a:ln>
        </p:spPr>
        <p:txBody>
          <a:bodyPr wrap="none" anchor="ctr"/>
          <a:lstStyle/>
          <a:p>
            <a:pPr algn="ctr" eaLnBrk="1" hangingPunct="1"/>
            <a:endParaRPr lang="en-US" altLang="en-US"/>
          </a:p>
        </p:txBody>
      </p:sp>
      <p:pic>
        <p:nvPicPr>
          <p:cNvPr id="6" name="Picture 8" descr="Complete_0"/>
          <p:cNvPicPr>
            <a:picLocks noChangeAspect="1" noChangeArrowheads="1"/>
          </p:cNvPicPr>
          <p:nvPr/>
        </p:nvPicPr>
        <p:blipFill>
          <a:blip r:embed="rId2"/>
          <a:srcRect/>
          <a:stretch>
            <a:fillRect/>
          </a:stretch>
        </p:blipFill>
        <p:spPr bwMode="auto">
          <a:xfrm>
            <a:off x="0" y="0"/>
            <a:ext cx="1066800" cy="933450"/>
          </a:xfrm>
          <a:prstGeom prst="rect">
            <a:avLst/>
          </a:prstGeom>
          <a:solidFill>
            <a:srgbClr val="0000FF"/>
          </a:solidFill>
          <a:ln w="38100">
            <a:noFill/>
            <a:miter lim="800000"/>
            <a:headEnd/>
            <a:tailEnd/>
          </a:ln>
        </p:spPr>
      </p:pic>
      <p:pic>
        <p:nvPicPr>
          <p:cNvPr id="7" name="Picture 9" descr="Complete_0"/>
          <p:cNvPicPr>
            <a:picLocks noChangeAspect="1" noChangeArrowheads="1"/>
          </p:cNvPicPr>
          <p:nvPr/>
        </p:nvPicPr>
        <p:blipFill>
          <a:blip r:embed="rId3"/>
          <a:srcRect/>
          <a:stretch>
            <a:fillRect/>
          </a:stretch>
        </p:blipFill>
        <p:spPr bwMode="auto">
          <a:xfrm>
            <a:off x="7815263" y="14288"/>
            <a:ext cx="1300163" cy="933450"/>
          </a:xfrm>
          <a:prstGeom prst="rect">
            <a:avLst/>
          </a:prstGeom>
          <a:noFill/>
          <a:ln w="38100">
            <a:noFill/>
            <a:miter lim="800000"/>
            <a:headEnd/>
            <a:tailEnd/>
          </a:ln>
        </p:spPr>
      </p:pic>
      <p:sp>
        <p:nvSpPr>
          <p:cNvPr id="8" name="Line 10"/>
          <p:cNvSpPr>
            <a:spLocks noChangeShapeType="1"/>
          </p:cNvSpPr>
          <p:nvPr/>
        </p:nvSpPr>
        <p:spPr bwMode="auto">
          <a:xfrm flipH="1">
            <a:off x="0" y="971550"/>
            <a:ext cx="9144000" cy="0"/>
          </a:xfrm>
          <a:prstGeom prst="line">
            <a:avLst/>
          </a:prstGeom>
          <a:noFill/>
          <a:ln w="76200">
            <a:solidFill>
              <a:srgbClr val="0000FF"/>
            </a:solidFill>
            <a:round/>
            <a:headEnd/>
            <a:tailEnd/>
          </a:ln>
        </p:spPr>
        <p:txBody>
          <a:bodyPr/>
          <a:lstStyle/>
          <a:p>
            <a:endParaRPr lang="fr-FR"/>
          </a:p>
        </p:txBody>
      </p:sp>
      <p:pic>
        <p:nvPicPr>
          <p:cNvPr id="9" name="Picture 11"/>
          <p:cNvPicPr>
            <a:picLocks noChangeAspect="1" noChangeArrowheads="1"/>
          </p:cNvPicPr>
          <p:nvPr/>
        </p:nvPicPr>
        <p:blipFill>
          <a:blip r:embed="rId4"/>
          <a:srcRect/>
          <a:stretch>
            <a:fillRect/>
          </a:stretch>
        </p:blipFill>
        <p:spPr bwMode="auto">
          <a:xfrm>
            <a:off x="1066800" y="0"/>
            <a:ext cx="6705600" cy="914400"/>
          </a:xfrm>
          <a:prstGeom prst="rect">
            <a:avLst/>
          </a:prstGeom>
          <a:noFill/>
          <a:ln w="9525">
            <a:noFill/>
            <a:miter lim="800000"/>
            <a:headEnd/>
            <a:tailEnd/>
          </a:ln>
        </p:spPr>
      </p:pic>
      <p:sp>
        <p:nvSpPr>
          <p:cNvPr id="2" name="Rectangle 1"/>
          <p:cNvSpPr/>
          <p:nvPr/>
        </p:nvSpPr>
        <p:spPr>
          <a:xfrm>
            <a:off x="66677" y="1028701"/>
            <a:ext cx="8969819" cy="5539978"/>
          </a:xfrm>
          <a:prstGeom prst="rect">
            <a:avLst/>
          </a:prstGeom>
        </p:spPr>
        <p:txBody>
          <a:bodyPr wrap="square">
            <a:spAutoFit/>
          </a:bodyPr>
          <a:lstStyle/>
          <a:p>
            <a:pPr algn="just">
              <a:spcBef>
                <a:spcPts val="235"/>
              </a:spcBef>
            </a:pPr>
            <a:r>
              <a:rPr lang="fr-FR" sz="2800" b="1" dirty="0" smtClean="0">
                <a:solidFill>
                  <a:srgbClr val="0000FF"/>
                </a:solidFill>
                <a:latin typeface="Times New Roman" panose="02020603050405020304" pitchFamily="18" charset="0"/>
                <a:ea typeface="Times New Roman" panose="02020603050405020304" pitchFamily="18" charset="0"/>
              </a:rPr>
              <a:t>2.2 Agréments </a:t>
            </a:r>
            <a:r>
              <a:rPr lang="fr-FR" sz="2800" b="1" dirty="0">
                <a:solidFill>
                  <a:srgbClr val="0000FF"/>
                </a:solidFill>
                <a:latin typeface="Times New Roman" panose="02020603050405020304" pitchFamily="18" charset="0"/>
                <a:ea typeface="Times New Roman" panose="02020603050405020304" pitchFamily="18" charset="0"/>
              </a:rPr>
              <a:t>des EMF, leurs dirigeants et commissaires aux comptes</a:t>
            </a:r>
            <a:endParaRPr lang="fr-FR" sz="2800" dirty="0">
              <a:solidFill>
                <a:srgbClr val="0000FF"/>
              </a:solidFill>
              <a:latin typeface="Times New Roman" panose="02020603050405020304" pitchFamily="18" charset="0"/>
              <a:ea typeface="Times New Roman" panose="02020603050405020304" pitchFamily="18" charset="0"/>
            </a:endParaRPr>
          </a:p>
          <a:p>
            <a:pPr algn="just">
              <a:spcBef>
                <a:spcPts val="235"/>
              </a:spcBef>
            </a:pPr>
            <a:r>
              <a:rPr lang="fr-FR" sz="2400" b="1" dirty="0" smtClean="0">
                <a:solidFill>
                  <a:srgbClr val="0000FF"/>
                </a:solidFill>
                <a:latin typeface="Times New Roman" panose="02020603050405020304" pitchFamily="18" charset="0"/>
                <a:ea typeface="Times New Roman" panose="02020603050405020304" pitchFamily="18" charset="0"/>
              </a:rPr>
              <a:t>2.2.1 Affiliation </a:t>
            </a:r>
            <a:r>
              <a:rPr lang="fr-FR" sz="2400" b="1" dirty="0">
                <a:solidFill>
                  <a:srgbClr val="0000FF"/>
                </a:solidFill>
                <a:latin typeface="Times New Roman" panose="02020603050405020304" pitchFamily="18" charset="0"/>
                <a:ea typeface="Times New Roman" panose="02020603050405020304" pitchFamily="18" charset="0"/>
              </a:rPr>
              <a:t>au réseau</a:t>
            </a:r>
            <a:endParaRPr lang="fr-FR" sz="2400" dirty="0">
              <a:solidFill>
                <a:srgbClr val="0000FF"/>
              </a:solidFill>
              <a:latin typeface="Times New Roman" panose="02020603050405020304" pitchFamily="18" charset="0"/>
              <a:ea typeface="Times New Roman" panose="02020603050405020304" pitchFamily="18" charset="0"/>
            </a:endParaRPr>
          </a:p>
          <a:p>
            <a:pPr algn="just">
              <a:spcBef>
                <a:spcPts val="235"/>
              </a:spcBef>
            </a:pPr>
            <a:r>
              <a:rPr lang="fr-FR" sz="2400" dirty="0">
                <a:solidFill>
                  <a:srgbClr val="000000"/>
                </a:solidFill>
                <a:latin typeface="Times New Roman" panose="02020603050405020304" pitchFamily="18" charset="0"/>
                <a:ea typeface="Times New Roman" panose="02020603050405020304" pitchFamily="18" charset="0"/>
              </a:rPr>
              <a:t>Les associations ou coopératives désireuses de s’affilier au réseau manifestent leur intention par écrit adressé au Directeur Général de </a:t>
            </a:r>
            <a:r>
              <a:rPr lang="fr-FR" sz="2400" dirty="0" err="1">
                <a:solidFill>
                  <a:srgbClr val="000000"/>
                </a:solidFill>
                <a:latin typeface="Times New Roman" panose="02020603050405020304" pitchFamily="18" charset="0"/>
                <a:ea typeface="Times New Roman" panose="02020603050405020304" pitchFamily="18" charset="0"/>
              </a:rPr>
              <a:t>CamCCUL</a:t>
            </a:r>
            <a:r>
              <a:rPr lang="fr-FR" sz="2400" dirty="0">
                <a:solidFill>
                  <a:srgbClr val="000000"/>
                </a:solidFill>
                <a:latin typeface="Times New Roman" panose="02020603050405020304" pitchFamily="18" charset="0"/>
                <a:ea typeface="Times New Roman" panose="02020603050405020304" pitchFamily="18" charset="0"/>
              </a:rPr>
              <a:t>. Les étapes suivantes sont suivies par la suite :</a:t>
            </a:r>
            <a:endParaRPr lang="fr-FR" sz="2400" dirty="0">
              <a:latin typeface="Times New Roman" panose="02020603050405020304" pitchFamily="18" charset="0"/>
              <a:ea typeface="Times New Roman" panose="02020603050405020304" pitchFamily="18" charset="0"/>
            </a:endParaRPr>
          </a:p>
          <a:p>
            <a:pPr marL="342900" marR="0" lvl="0" indent="-342900" algn="just">
              <a:spcBef>
                <a:spcPts val="235"/>
              </a:spcBef>
              <a:spcAft>
                <a:spcPts val="0"/>
              </a:spcAft>
              <a:buFont typeface="Times New Roman" panose="02020603050405020304" pitchFamily="18" charset="0"/>
              <a:buChar char="-"/>
            </a:pPr>
            <a:r>
              <a:rPr lang="fr-FR" sz="2400" dirty="0">
                <a:solidFill>
                  <a:srgbClr val="000000"/>
                </a:solidFill>
                <a:latin typeface="Times New Roman" panose="02020603050405020304" pitchFamily="18" charset="0"/>
                <a:ea typeface="Times New Roman" panose="02020603050405020304" pitchFamily="18" charset="0"/>
              </a:rPr>
              <a:t>Etude de faisabilité conduite par un agent de </a:t>
            </a:r>
            <a:r>
              <a:rPr lang="fr-FR" sz="2400" dirty="0" err="1">
                <a:solidFill>
                  <a:srgbClr val="000000"/>
                </a:solidFill>
                <a:latin typeface="Times New Roman" panose="02020603050405020304" pitchFamily="18" charset="0"/>
                <a:ea typeface="Times New Roman" panose="02020603050405020304" pitchFamily="18" charset="0"/>
              </a:rPr>
              <a:t>CamCCUL</a:t>
            </a:r>
            <a:r>
              <a:rPr lang="fr-FR" sz="2400" dirty="0">
                <a:solidFill>
                  <a:srgbClr val="000000"/>
                </a:solidFill>
                <a:latin typeface="Times New Roman" panose="02020603050405020304" pitchFamily="18" charset="0"/>
                <a:ea typeface="Times New Roman" panose="02020603050405020304" pitchFamily="18" charset="0"/>
              </a:rPr>
              <a:t> et recommandation,</a:t>
            </a:r>
            <a:endParaRPr lang="fr-FR" sz="2400" dirty="0">
              <a:latin typeface="Times New Roman" panose="02020603050405020304" pitchFamily="18" charset="0"/>
              <a:ea typeface="Times New Roman" panose="02020603050405020304" pitchFamily="18" charset="0"/>
            </a:endParaRPr>
          </a:p>
          <a:p>
            <a:pPr marL="342900" marR="0" lvl="0" indent="-342900" algn="just">
              <a:spcBef>
                <a:spcPts val="235"/>
              </a:spcBef>
              <a:spcAft>
                <a:spcPts val="0"/>
              </a:spcAft>
              <a:buFont typeface="Times New Roman" panose="02020603050405020304" pitchFamily="18" charset="0"/>
              <a:buChar char="-"/>
            </a:pPr>
            <a:r>
              <a:rPr lang="fr-FR" sz="2400" dirty="0">
                <a:solidFill>
                  <a:srgbClr val="000000"/>
                </a:solidFill>
                <a:latin typeface="Times New Roman" panose="02020603050405020304" pitchFamily="18" charset="0"/>
                <a:ea typeface="Times New Roman" panose="02020603050405020304" pitchFamily="18" charset="0"/>
              </a:rPr>
              <a:t>Si la recommandation est positive, la coopérative reçoit une adhésion provisoire qui sera validée ou non  à la prochaine assemblée générale de </a:t>
            </a:r>
            <a:r>
              <a:rPr lang="fr-FR" sz="2400" dirty="0" err="1">
                <a:solidFill>
                  <a:srgbClr val="000000"/>
                </a:solidFill>
                <a:latin typeface="Times New Roman" panose="02020603050405020304" pitchFamily="18" charset="0"/>
                <a:ea typeface="Times New Roman" panose="02020603050405020304" pitchFamily="18" charset="0"/>
              </a:rPr>
              <a:t>CamCCUL</a:t>
            </a:r>
            <a:r>
              <a:rPr lang="fr-FR" sz="2400" dirty="0">
                <a:solidFill>
                  <a:srgbClr val="000000"/>
                </a:solidFill>
                <a:latin typeface="Times New Roman" panose="02020603050405020304" pitchFamily="18" charset="0"/>
                <a:ea typeface="Times New Roman" panose="02020603050405020304" pitchFamily="18" charset="0"/>
              </a:rPr>
              <a:t> après présentation au conseil d’administration,</a:t>
            </a:r>
            <a:endParaRPr lang="fr-FR" sz="2400" dirty="0">
              <a:latin typeface="Times New Roman" panose="02020603050405020304" pitchFamily="18" charset="0"/>
              <a:ea typeface="Times New Roman" panose="02020603050405020304" pitchFamily="18" charset="0"/>
            </a:endParaRPr>
          </a:p>
          <a:p>
            <a:pPr marL="342900" marR="0" lvl="0" indent="-342900" algn="just">
              <a:spcBef>
                <a:spcPts val="235"/>
              </a:spcBef>
              <a:spcAft>
                <a:spcPts val="0"/>
              </a:spcAft>
              <a:buFont typeface="Times New Roman" panose="02020603050405020304" pitchFamily="18" charset="0"/>
              <a:buChar char="-"/>
            </a:pPr>
            <a:r>
              <a:rPr lang="fr-FR" sz="2400" dirty="0">
                <a:solidFill>
                  <a:srgbClr val="000000"/>
                </a:solidFill>
                <a:latin typeface="Times New Roman" panose="02020603050405020304" pitchFamily="18" charset="0"/>
                <a:ea typeface="Times New Roman" panose="02020603050405020304" pitchFamily="18" charset="0"/>
              </a:rPr>
              <a:t>La coopérative va payer les frais d’adhésion de 100 000 FCFA et les parts sociales requises de 2 million FCFA</a:t>
            </a:r>
            <a:endParaRPr lang="fr-FR" sz="2400" dirty="0">
              <a:latin typeface="Times New Roman" panose="02020603050405020304" pitchFamily="18" charset="0"/>
              <a:ea typeface="Times New Roman" panose="02020603050405020304" pitchFamily="18" charset="0"/>
            </a:endParaRPr>
          </a:p>
          <a:p>
            <a:pPr marL="342900" marR="0" lvl="0" indent="-342900" algn="just">
              <a:spcBef>
                <a:spcPts val="235"/>
              </a:spcBef>
              <a:spcAft>
                <a:spcPts val="0"/>
              </a:spcAft>
              <a:buFont typeface="Times New Roman" panose="02020603050405020304" pitchFamily="18" charset="0"/>
              <a:buChar char="-"/>
            </a:pPr>
            <a:r>
              <a:rPr lang="fr-FR" sz="2400" dirty="0">
                <a:solidFill>
                  <a:srgbClr val="000000"/>
                </a:solidFill>
                <a:latin typeface="Times New Roman" panose="02020603050405020304" pitchFamily="18" charset="0"/>
                <a:ea typeface="Times New Roman" panose="02020603050405020304" pitchFamily="18" charset="0"/>
              </a:rPr>
              <a:t>La coopérative est supervisée par </a:t>
            </a:r>
            <a:r>
              <a:rPr lang="fr-FR" sz="2400" dirty="0" err="1">
                <a:solidFill>
                  <a:srgbClr val="000000"/>
                </a:solidFill>
                <a:latin typeface="Times New Roman" panose="02020603050405020304" pitchFamily="18" charset="0"/>
                <a:ea typeface="Times New Roman" panose="02020603050405020304" pitchFamily="18" charset="0"/>
              </a:rPr>
              <a:t>CamCCUL</a:t>
            </a:r>
            <a:endParaRPr lang="fr-FR" sz="2400" dirty="0">
              <a:effectLst/>
              <a:latin typeface="Times New Roman" panose="02020603050405020304" pitchFamily="18" charset="0"/>
              <a:ea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12776"/>
            <a:ext cx="8229600" cy="4713387"/>
          </a:xfrm>
        </p:spPr>
        <p:txBody>
          <a:bodyPr>
            <a:normAutofit/>
          </a:bodyPr>
          <a:lstStyle/>
          <a:p>
            <a:pPr algn="ctr">
              <a:buNone/>
            </a:pPr>
            <a:endParaRPr lang="fr-FR" sz="2800" b="1" dirty="0">
              <a:solidFill>
                <a:srgbClr val="0000FF"/>
              </a:solidFill>
              <a:latin typeface="Arial" panose="020B0604020202020204" pitchFamily="34" charset="0"/>
            </a:endParaRPr>
          </a:p>
          <a:p>
            <a:pPr marL="742950" indent="-742950" algn="ctr">
              <a:buAutoNum type="arabicParenR"/>
            </a:pPr>
            <a:endParaRPr lang="fr-FR" sz="3600" b="1" dirty="0" smtClean="0">
              <a:solidFill>
                <a:srgbClr val="0000FF"/>
              </a:solidFill>
            </a:endParaRPr>
          </a:p>
          <a:p>
            <a:pPr marL="742950" indent="-742950" algn="ctr">
              <a:buAutoNum type="arabicParenR"/>
            </a:pPr>
            <a:endParaRPr lang="fr-FR" sz="3600" b="1" dirty="0">
              <a:solidFill>
                <a:srgbClr val="0000FF"/>
              </a:solidFill>
              <a:latin typeface="Arial" panose="020B0604020202020204" pitchFamily="34" charset="0"/>
            </a:endParaRPr>
          </a:p>
        </p:txBody>
      </p:sp>
      <p:sp>
        <p:nvSpPr>
          <p:cNvPr id="4" name="Line 6"/>
          <p:cNvSpPr>
            <a:spLocks noChangeShapeType="1"/>
          </p:cNvSpPr>
          <p:nvPr/>
        </p:nvSpPr>
        <p:spPr bwMode="auto">
          <a:xfrm>
            <a:off x="33338" y="0"/>
            <a:ext cx="0" cy="6858000"/>
          </a:xfrm>
          <a:prstGeom prst="line">
            <a:avLst/>
          </a:prstGeom>
          <a:noFill/>
          <a:ln w="76200">
            <a:solidFill>
              <a:srgbClr val="0000FF"/>
            </a:solidFill>
            <a:round/>
            <a:headEnd/>
            <a:tailEnd/>
          </a:ln>
        </p:spPr>
        <p:txBody>
          <a:bodyPr/>
          <a:lstStyle/>
          <a:p>
            <a:endParaRPr lang="fr-FR"/>
          </a:p>
        </p:txBody>
      </p:sp>
      <p:sp>
        <p:nvSpPr>
          <p:cNvPr id="5" name="Rectangle 7"/>
          <p:cNvSpPr>
            <a:spLocks noChangeArrowheads="1"/>
          </p:cNvSpPr>
          <p:nvPr/>
        </p:nvSpPr>
        <p:spPr bwMode="auto">
          <a:xfrm>
            <a:off x="14288" y="6781800"/>
            <a:ext cx="9129713" cy="76200"/>
          </a:xfrm>
          <a:prstGeom prst="rect">
            <a:avLst/>
          </a:prstGeom>
          <a:solidFill>
            <a:srgbClr val="0000FF"/>
          </a:solidFill>
          <a:ln w="9525">
            <a:solidFill>
              <a:srgbClr val="0000FF"/>
            </a:solidFill>
            <a:miter lim="800000"/>
            <a:headEnd/>
            <a:tailEnd/>
          </a:ln>
        </p:spPr>
        <p:txBody>
          <a:bodyPr wrap="none" anchor="ctr"/>
          <a:lstStyle/>
          <a:p>
            <a:pPr algn="ctr" eaLnBrk="1" hangingPunct="1"/>
            <a:endParaRPr lang="en-US" altLang="en-US"/>
          </a:p>
        </p:txBody>
      </p:sp>
      <p:pic>
        <p:nvPicPr>
          <p:cNvPr id="6" name="Picture 8" descr="Complete_0"/>
          <p:cNvPicPr>
            <a:picLocks noChangeAspect="1" noChangeArrowheads="1"/>
          </p:cNvPicPr>
          <p:nvPr/>
        </p:nvPicPr>
        <p:blipFill>
          <a:blip r:embed="rId2"/>
          <a:srcRect/>
          <a:stretch>
            <a:fillRect/>
          </a:stretch>
        </p:blipFill>
        <p:spPr bwMode="auto">
          <a:xfrm>
            <a:off x="0" y="0"/>
            <a:ext cx="1066800" cy="933450"/>
          </a:xfrm>
          <a:prstGeom prst="rect">
            <a:avLst/>
          </a:prstGeom>
          <a:solidFill>
            <a:srgbClr val="0000FF"/>
          </a:solidFill>
          <a:ln w="38100">
            <a:noFill/>
            <a:miter lim="800000"/>
            <a:headEnd/>
            <a:tailEnd/>
          </a:ln>
        </p:spPr>
      </p:pic>
      <p:pic>
        <p:nvPicPr>
          <p:cNvPr id="7" name="Picture 9" descr="Complete_0"/>
          <p:cNvPicPr>
            <a:picLocks noChangeAspect="1" noChangeArrowheads="1"/>
          </p:cNvPicPr>
          <p:nvPr/>
        </p:nvPicPr>
        <p:blipFill>
          <a:blip r:embed="rId3"/>
          <a:srcRect/>
          <a:stretch>
            <a:fillRect/>
          </a:stretch>
        </p:blipFill>
        <p:spPr bwMode="auto">
          <a:xfrm>
            <a:off x="7815263" y="14288"/>
            <a:ext cx="1300163" cy="933450"/>
          </a:xfrm>
          <a:prstGeom prst="rect">
            <a:avLst/>
          </a:prstGeom>
          <a:noFill/>
          <a:ln w="38100">
            <a:noFill/>
            <a:miter lim="800000"/>
            <a:headEnd/>
            <a:tailEnd/>
          </a:ln>
        </p:spPr>
      </p:pic>
      <p:sp>
        <p:nvSpPr>
          <p:cNvPr id="8" name="Line 10"/>
          <p:cNvSpPr>
            <a:spLocks noChangeShapeType="1"/>
          </p:cNvSpPr>
          <p:nvPr/>
        </p:nvSpPr>
        <p:spPr bwMode="auto">
          <a:xfrm flipH="1">
            <a:off x="0" y="971550"/>
            <a:ext cx="9144000" cy="0"/>
          </a:xfrm>
          <a:prstGeom prst="line">
            <a:avLst/>
          </a:prstGeom>
          <a:noFill/>
          <a:ln w="76200">
            <a:solidFill>
              <a:srgbClr val="0000FF"/>
            </a:solidFill>
            <a:round/>
            <a:headEnd/>
            <a:tailEnd/>
          </a:ln>
        </p:spPr>
        <p:txBody>
          <a:bodyPr/>
          <a:lstStyle/>
          <a:p>
            <a:endParaRPr lang="fr-FR"/>
          </a:p>
        </p:txBody>
      </p:sp>
      <p:pic>
        <p:nvPicPr>
          <p:cNvPr id="9" name="Picture 11"/>
          <p:cNvPicPr>
            <a:picLocks noChangeAspect="1" noChangeArrowheads="1"/>
          </p:cNvPicPr>
          <p:nvPr/>
        </p:nvPicPr>
        <p:blipFill>
          <a:blip r:embed="rId4"/>
          <a:srcRect/>
          <a:stretch>
            <a:fillRect/>
          </a:stretch>
        </p:blipFill>
        <p:spPr bwMode="auto">
          <a:xfrm>
            <a:off x="1066800" y="0"/>
            <a:ext cx="6705600" cy="914400"/>
          </a:xfrm>
          <a:prstGeom prst="rect">
            <a:avLst/>
          </a:prstGeom>
          <a:noFill/>
          <a:ln w="9525">
            <a:noFill/>
            <a:miter lim="800000"/>
            <a:headEnd/>
            <a:tailEnd/>
          </a:ln>
        </p:spPr>
      </p:pic>
      <p:sp>
        <p:nvSpPr>
          <p:cNvPr id="2" name="Rectangle 1"/>
          <p:cNvSpPr/>
          <p:nvPr/>
        </p:nvSpPr>
        <p:spPr>
          <a:xfrm>
            <a:off x="323528" y="1412776"/>
            <a:ext cx="8640960" cy="4970591"/>
          </a:xfrm>
          <a:prstGeom prst="rect">
            <a:avLst/>
          </a:prstGeom>
        </p:spPr>
        <p:txBody>
          <a:bodyPr wrap="square">
            <a:spAutoFit/>
          </a:bodyPr>
          <a:lstStyle/>
          <a:p>
            <a:pPr algn="just">
              <a:spcBef>
                <a:spcPts val="235"/>
              </a:spcBef>
            </a:pPr>
            <a:r>
              <a:rPr lang="fr-FR" sz="2400" b="1" dirty="0" smtClean="0">
                <a:solidFill>
                  <a:srgbClr val="0000FF"/>
                </a:solidFill>
                <a:latin typeface="Times New Roman" panose="02020603050405020304" pitchFamily="18" charset="0"/>
                <a:ea typeface="Times New Roman" panose="02020603050405020304" pitchFamily="18" charset="0"/>
              </a:rPr>
              <a:t>2.2.2 Agrément </a:t>
            </a:r>
            <a:r>
              <a:rPr lang="fr-FR" sz="2400" b="1" dirty="0">
                <a:solidFill>
                  <a:srgbClr val="0000FF"/>
                </a:solidFill>
                <a:latin typeface="Times New Roman" panose="02020603050405020304" pitchFamily="18" charset="0"/>
                <a:ea typeface="Times New Roman" panose="02020603050405020304" pitchFamily="18" charset="0"/>
              </a:rPr>
              <a:t>des Caisses, leurs dirigeants et commissaire aux comptes</a:t>
            </a:r>
          </a:p>
          <a:p>
            <a:pPr algn="just">
              <a:spcBef>
                <a:spcPts val="235"/>
              </a:spcBef>
            </a:pPr>
            <a:r>
              <a:rPr lang="fr-FR" sz="2400" dirty="0">
                <a:solidFill>
                  <a:srgbClr val="000000"/>
                </a:solidFill>
                <a:latin typeface="Times New Roman" panose="02020603050405020304" pitchFamily="18" charset="0"/>
                <a:ea typeface="Times New Roman" panose="02020603050405020304" pitchFamily="18" charset="0"/>
              </a:rPr>
              <a:t>Une commission a été mise en place par l’organe faîtier depuis 3 ans avec le concours du MINFI. Celle-ci reçoit les dossiers de demandes d’agrément compilés par les Caisses pour elle mêmes, leurs dirigeants et s’assure que les dossiers sont complets avant transmission au MINFI. Elle tient des réunions au siège chaque fois que les demandes ont été reçues ou sont en instances.</a:t>
            </a:r>
            <a:endParaRPr lang="fr-FR" sz="2400" dirty="0">
              <a:latin typeface="Times New Roman" panose="02020603050405020304" pitchFamily="18" charset="0"/>
              <a:ea typeface="Times New Roman" panose="02020603050405020304" pitchFamily="18" charset="0"/>
            </a:endParaRPr>
          </a:p>
          <a:p>
            <a:pPr algn="just">
              <a:spcBef>
                <a:spcPts val="235"/>
              </a:spcBef>
            </a:pPr>
            <a:r>
              <a:rPr lang="fr-FR" sz="2400" dirty="0">
                <a:solidFill>
                  <a:srgbClr val="000000"/>
                </a:solidFill>
                <a:latin typeface="Times New Roman" panose="02020603050405020304" pitchFamily="18" charset="0"/>
                <a:ea typeface="Times New Roman" panose="02020603050405020304" pitchFamily="18" charset="0"/>
              </a:rPr>
              <a:t> </a:t>
            </a:r>
            <a:endParaRPr lang="fr-FR" sz="2400" dirty="0">
              <a:latin typeface="Times New Roman" panose="02020603050405020304" pitchFamily="18" charset="0"/>
              <a:ea typeface="Times New Roman" panose="02020603050405020304" pitchFamily="18" charset="0"/>
            </a:endParaRPr>
          </a:p>
          <a:p>
            <a:pPr algn="just">
              <a:spcBef>
                <a:spcPts val="235"/>
              </a:spcBef>
            </a:pPr>
            <a:r>
              <a:rPr lang="fr-FR" sz="2400" dirty="0">
                <a:solidFill>
                  <a:srgbClr val="000000"/>
                </a:solidFill>
                <a:latin typeface="Times New Roman" panose="02020603050405020304" pitchFamily="18" charset="0"/>
                <a:ea typeface="Times New Roman" panose="02020603050405020304" pitchFamily="18" charset="0"/>
              </a:rPr>
              <a:t>De la collaboration de </a:t>
            </a:r>
            <a:r>
              <a:rPr lang="fr-FR" sz="2400" dirty="0" err="1">
                <a:solidFill>
                  <a:srgbClr val="000000"/>
                </a:solidFill>
                <a:latin typeface="Times New Roman" panose="02020603050405020304" pitchFamily="18" charset="0"/>
                <a:ea typeface="Times New Roman" panose="02020603050405020304" pitchFamily="18" charset="0"/>
              </a:rPr>
              <a:t>CamCCUL</a:t>
            </a:r>
            <a:r>
              <a:rPr lang="fr-FR" sz="2400" dirty="0">
                <a:solidFill>
                  <a:srgbClr val="000000"/>
                </a:solidFill>
                <a:latin typeface="Times New Roman" panose="02020603050405020304" pitchFamily="18" charset="0"/>
                <a:ea typeface="Times New Roman" panose="02020603050405020304" pitchFamily="18" charset="0"/>
              </a:rPr>
              <a:t> avec le MINFI, nous avons obtenu du MINFI qu’un représentant de </a:t>
            </a:r>
            <a:r>
              <a:rPr lang="fr-FR" sz="2400" dirty="0" err="1">
                <a:solidFill>
                  <a:srgbClr val="000000"/>
                </a:solidFill>
                <a:latin typeface="Times New Roman" panose="02020603050405020304" pitchFamily="18" charset="0"/>
                <a:ea typeface="Times New Roman" panose="02020603050405020304" pitchFamily="18" charset="0"/>
              </a:rPr>
              <a:t>CamCCUL</a:t>
            </a:r>
            <a:r>
              <a:rPr lang="fr-FR" sz="2400" dirty="0">
                <a:solidFill>
                  <a:srgbClr val="000000"/>
                </a:solidFill>
                <a:latin typeface="Times New Roman" panose="02020603050405020304" pitchFamily="18" charset="0"/>
                <a:ea typeface="Times New Roman" panose="02020603050405020304" pitchFamily="18" charset="0"/>
              </a:rPr>
              <a:t> prenne part aux travaux de la commission d’agrément et rende compte à la direction générale de </a:t>
            </a:r>
            <a:r>
              <a:rPr lang="fr-FR" sz="2400" dirty="0" err="1">
                <a:solidFill>
                  <a:srgbClr val="000000"/>
                </a:solidFill>
                <a:latin typeface="Times New Roman" panose="02020603050405020304" pitchFamily="18" charset="0"/>
                <a:ea typeface="Times New Roman" panose="02020603050405020304" pitchFamily="18" charset="0"/>
              </a:rPr>
              <a:t>CamCCUL</a:t>
            </a:r>
            <a:r>
              <a:rPr lang="fr-FR" sz="2400" dirty="0">
                <a:solidFill>
                  <a:srgbClr val="000000"/>
                </a:solidFill>
                <a:latin typeface="Times New Roman" panose="02020603050405020304" pitchFamily="18" charset="0"/>
                <a:ea typeface="Times New Roman" panose="02020603050405020304" pitchFamily="18" charset="0"/>
              </a:rPr>
              <a:t> des observations de la commission.  </a:t>
            </a:r>
            <a:endParaRPr lang="fr-FR" sz="2400" dirty="0">
              <a:effectLst/>
              <a:latin typeface="Times New Roman" panose="02020603050405020304" pitchFamily="18" charset="0"/>
              <a:ea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1109641"/>
            <a:ext cx="8640960" cy="591167"/>
          </a:xfrm>
        </p:spPr>
        <p:txBody>
          <a:bodyPr>
            <a:noAutofit/>
          </a:bodyPr>
          <a:lstStyle/>
          <a:p>
            <a:pPr algn="l"/>
            <a:r>
              <a:rPr lang="fr-FR" sz="2400" b="1" dirty="0" smtClean="0">
                <a:solidFill>
                  <a:srgbClr val="000000"/>
                </a:solidFill>
                <a:latin typeface="Times New Roman" panose="02020603050405020304" pitchFamily="18" charset="0"/>
                <a:ea typeface="Times New Roman" panose="02020603050405020304" pitchFamily="18" charset="0"/>
              </a:rPr>
              <a:t/>
            </a:r>
            <a:br>
              <a:rPr lang="fr-FR" sz="2400" b="1" dirty="0" smtClean="0">
                <a:solidFill>
                  <a:srgbClr val="000000"/>
                </a:solidFill>
                <a:latin typeface="Times New Roman" panose="02020603050405020304" pitchFamily="18" charset="0"/>
                <a:ea typeface="Times New Roman" panose="02020603050405020304" pitchFamily="18" charset="0"/>
              </a:rPr>
            </a:br>
            <a:r>
              <a:rPr lang="fr-FR" sz="2400" b="1" dirty="0">
                <a:solidFill>
                  <a:srgbClr val="000000"/>
                </a:solidFill>
                <a:latin typeface="Times New Roman" panose="02020603050405020304" pitchFamily="18" charset="0"/>
                <a:ea typeface="Times New Roman" panose="02020603050405020304" pitchFamily="18" charset="0"/>
              </a:rPr>
              <a:t/>
            </a:r>
            <a:br>
              <a:rPr lang="fr-FR" sz="2400" b="1" dirty="0">
                <a:solidFill>
                  <a:srgbClr val="000000"/>
                </a:solidFill>
                <a:latin typeface="Times New Roman" panose="02020603050405020304" pitchFamily="18" charset="0"/>
                <a:ea typeface="Times New Roman" panose="02020603050405020304" pitchFamily="18" charset="0"/>
              </a:rPr>
            </a:br>
            <a:r>
              <a:rPr lang="fr-FR" sz="3200" b="1" dirty="0" smtClean="0">
                <a:solidFill>
                  <a:srgbClr val="0000FF"/>
                </a:solidFill>
                <a:latin typeface="Times New Roman" panose="02020603050405020304" pitchFamily="18" charset="0"/>
                <a:ea typeface="Times New Roman" panose="02020603050405020304" pitchFamily="18" charset="0"/>
              </a:rPr>
              <a:t>2.2.2 Agrément </a:t>
            </a:r>
            <a:r>
              <a:rPr lang="fr-FR" sz="3200" b="1" dirty="0">
                <a:solidFill>
                  <a:srgbClr val="0000FF"/>
                </a:solidFill>
                <a:latin typeface="Times New Roman" panose="02020603050405020304" pitchFamily="18" charset="0"/>
                <a:ea typeface="Times New Roman" panose="02020603050405020304" pitchFamily="18" charset="0"/>
              </a:rPr>
              <a:t>des Caisses, leurs dirigeants et commissaire aux comptes</a:t>
            </a:r>
            <a:r>
              <a:rPr lang="fr-FR" sz="3200" dirty="0">
                <a:solidFill>
                  <a:srgbClr val="0000FF"/>
                </a:solidFill>
                <a:latin typeface="Times New Roman" panose="02020603050405020304" pitchFamily="18" charset="0"/>
                <a:ea typeface="Times New Roman" panose="02020603050405020304" pitchFamily="18" charset="0"/>
              </a:rPr>
              <a:t/>
            </a:r>
            <a:br>
              <a:rPr lang="fr-FR" sz="3200" dirty="0">
                <a:solidFill>
                  <a:srgbClr val="0000FF"/>
                </a:solidFill>
                <a:latin typeface="Times New Roman" panose="02020603050405020304" pitchFamily="18" charset="0"/>
                <a:ea typeface="Times New Roman" panose="02020603050405020304" pitchFamily="18" charset="0"/>
              </a:rPr>
            </a:br>
            <a:endParaRPr lang="fr-FR" sz="3200" b="1" dirty="0">
              <a:solidFill>
                <a:srgbClr val="0000FF"/>
              </a:solidFill>
              <a:latin typeface="Arial" panose="020B0604020202020204" pitchFamily="34" charset="0"/>
              <a:ea typeface="+mn-ea"/>
              <a:cs typeface="+mn-cs"/>
            </a:endParaRPr>
          </a:p>
        </p:txBody>
      </p:sp>
      <p:sp>
        <p:nvSpPr>
          <p:cNvPr id="3" name="Content Placeholder 2"/>
          <p:cNvSpPr>
            <a:spLocks noGrp="1"/>
          </p:cNvSpPr>
          <p:nvPr>
            <p:ph idx="1"/>
          </p:nvPr>
        </p:nvSpPr>
        <p:spPr>
          <a:xfrm>
            <a:off x="66678" y="1484784"/>
            <a:ext cx="8934478" cy="5158926"/>
          </a:xfrm>
        </p:spPr>
        <p:txBody>
          <a:bodyPr>
            <a:noAutofit/>
          </a:bodyPr>
          <a:lstStyle/>
          <a:p>
            <a:pPr marL="0" indent="0">
              <a:buNone/>
            </a:pPr>
            <a:endParaRPr lang="fr-FR" sz="2400" dirty="0" smtClean="0">
              <a:latin typeface="Times New Roman" panose="02020603050405020304" pitchFamily="18" charset="0"/>
              <a:cs typeface="Times New Roman" panose="02020603050405020304" pitchFamily="18" charset="0"/>
            </a:endParaRPr>
          </a:p>
          <a:p>
            <a:pPr algn="just"/>
            <a:r>
              <a:rPr lang="fr-FR" sz="2400" dirty="0" smtClean="0">
                <a:latin typeface="Times New Roman" panose="02020603050405020304" pitchFamily="18" charset="0"/>
                <a:cs typeface="Times New Roman" panose="02020603050405020304" pitchFamily="18" charset="0"/>
              </a:rPr>
              <a:t>L’organe </a:t>
            </a:r>
            <a:r>
              <a:rPr lang="fr-FR" sz="2400" dirty="0">
                <a:latin typeface="Times New Roman" panose="02020603050405020304" pitchFamily="18" charset="0"/>
                <a:cs typeface="Times New Roman" panose="02020603050405020304" pitchFamily="18" charset="0"/>
              </a:rPr>
              <a:t>faîtier maintien des  statistiques des EMF et leurs dirigeants agrées ou non l’être pour régularisation. L’organe faîtier assiste ces dernières dans le processus. Des niveaux de vérification existent sur le terrain et au siège de l’organe faîtier. Les observations faites par l’organe faîtier et la commission sont communiquées à l’EMF pour correction.</a:t>
            </a:r>
          </a:p>
          <a:p>
            <a:pPr algn="just"/>
            <a:r>
              <a:rPr lang="fr-FR" sz="2400" dirty="0" smtClean="0">
                <a:latin typeface="Times New Roman" panose="02020603050405020304" pitchFamily="18" charset="0"/>
                <a:cs typeface="Times New Roman" panose="02020603050405020304" pitchFamily="18" charset="0"/>
              </a:rPr>
              <a:t> En </a:t>
            </a:r>
            <a:r>
              <a:rPr lang="fr-FR" sz="2400" dirty="0">
                <a:latin typeface="Times New Roman" panose="02020603050405020304" pitchFamily="18" charset="0"/>
                <a:cs typeface="Times New Roman" panose="02020603050405020304" pitchFamily="18" charset="0"/>
              </a:rPr>
              <a:t>ce qui concerne l’agrément des commissaires aux comptes : compte tenu de la taille du réseau, nous ne pouvons pas prévoir le recrutement d’un CAC pour chaque caisse. Afin de minimiser les coûts, l’organe faîtier recrute des CAC par zone. Leurs dossiers d’agrément sont constitués pour auditer plusieurs caisses. C’est pour cette raison que plusieurs EMF peuvent avoir plusieurs un même CAC.</a:t>
            </a:r>
          </a:p>
          <a:p>
            <a:pPr>
              <a:buNone/>
            </a:pPr>
            <a:endParaRPr lang="fr-FR" sz="2400" dirty="0"/>
          </a:p>
        </p:txBody>
      </p:sp>
      <p:sp>
        <p:nvSpPr>
          <p:cNvPr id="4" name="Line 6"/>
          <p:cNvSpPr>
            <a:spLocks noChangeShapeType="1"/>
          </p:cNvSpPr>
          <p:nvPr/>
        </p:nvSpPr>
        <p:spPr bwMode="auto">
          <a:xfrm>
            <a:off x="33338" y="0"/>
            <a:ext cx="0" cy="6858000"/>
          </a:xfrm>
          <a:prstGeom prst="line">
            <a:avLst/>
          </a:prstGeom>
          <a:noFill/>
          <a:ln w="76200">
            <a:solidFill>
              <a:srgbClr val="0000FF"/>
            </a:solidFill>
            <a:round/>
            <a:headEnd/>
            <a:tailEnd/>
          </a:ln>
        </p:spPr>
        <p:txBody>
          <a:bodyPr/>
          <a:lstStyle/>
          <a:p>
            <a:endParaRPr lang="fr-FR"/>
          </a:p>
        </p:txBody>
      </p:sp>
      <p:sp>
        <p:nvSpPr>
          <p:cNvPr id="5" name="Rectangle 7"/>
          <p:cNvSpPr>
            <a:spLocks noChangeArrowheads="1"/>
          </p:cNvSpPr>
          <p:nvPr/>
        </p:nvSpPr>
        <p:spPr bwMode="auto">
          <a:xfrm>
            <a:off x="14288" y="6781800"/>
            <a:ext cx="9129713" cy="76200"/>
          </a:xfrm>
          <a:prstGeom prst="rect">
            <a:avLst/>
          </a:prstGeom>
          <a:solidFill>
            <a:srgbClr val="0000FF"/>
          </a:solidFill>
          <a:ln w="9525">
            <a:solidFill>
              <a:srgbClr val="0000FF"/>
            </a:solidFill>
            <a:miter lim="800000"/>
            <a:headEnd/>
            <a:tailEnd/>
          </a:ln>
        </p:spPr>
        <p:txBody>
          <a:bodyPr wrap="none" anchor="ctr"/>
          <a:lstStyle/>
          <a:p>
            <a:pPr algn="ctr" eaLnBrk="1" hangingPunct="1"/>
            <a:endParaRPr lang="en-US" altLang="en-US"/>
          </a:p>
        </p:txBody>
      </p:sp>
      <p:pic>
        <p:nvPicPr>
          <p:cNvPr id="6" name="Picture 8" descr="Complete_0"/>
          <p:cNvPicPr>
            <a:picLocks noChangeAspect="1" noChangeArrowheads="1"/>
          </p:cNvPicPr>
          <p:nvPr/>
        </p:nvPicPr>
        <p:blipFill>
          <a:blip r:embed="rId2"/>
          <a:srcRect/>
          <a:stretch>
            <a:fillRect/>
          </a:stretch>
        </p:blipFill>
        <p:spPr bwMode="auto">
          <a:xfrm>
            <a:off x="0" y="0"/>
            <a:ext cx="1066800" cy="933450"/>
          </a:xfrm>
          <a:prstGeom prst="rect">
            <a:avLst/>
          </a:prstGeom>
          <a:solidFill>
            <a:srgbClr val="0000FF"/>
          </a:solidFill>
          <a:ln w="38100">
            <a:noFill/>
            <a:miter lim="800000"/>
            <a:headEnd/>
            <a:tailEnd/>
          </a:ln>
        </p:spPr>
      </p:pic>
      <p:pic>
        <p:nvPicPr>
          <p:cNvPr id="7" name="Picture 9" descr="Complete_0"/>
          <p:cNvPicPr>
            <a:picLocks noChangeAspect="1" noChangeArrowheads="1"/>
          </p:cNvPicPr>
          <p:nvPr/>
        </p:nvPicPr>
        <p:blipFill>
          <a:blip r:embed="rId3"/>
          <a:srcRect/>
          <a:stretch>
            <a:fillRect/>
          </a:stretch>
        </p:blipFill>
        <p:spPr bwMode="auto">
          <a:xfrm>
            <a:off x="7815263" y="14288"/>
            <a:ext cx="1300163" cy="933450"/>
          </a:xfrm>
          <a:prstGeom prst="rect">
            <a:avLst/>
          </a:prstGeom>
          <a:noFill/>
          <a:ln w="38100">
            <a:noFill/>
            <a:miter lim="800000"/>
            <a:headEnd/>
            <a:tailEnd/>
          </a:ln>
        </p:spPr>
      </p:pic>
      <p:sp>
        <p:nvSpPr>
          <p:cNvPr id="8" name="Line 10"/>
          <p:cNvSpPr>
            <a:spLocks noChangeShapeType="1"/>
          </p:cNvSpPr>
          <p:nvPr/>
        </p:nvSpPr>
        <p:spPr bwMode="auto">
          <a:xfrm flipH="1">
            <a:off x="0" y="971550"/>
            <a:ext cx="9144000" cy="0"/>
          </a:xfrm>
          <a:prstGeom prst="line">
            <a:avLst/>
          </a:prstGeom>
          <a:noFill/>
          <a:ln w="76200">
            <a:solidFill>
              <a:srgbClr val="0000FF"/>
            </a:solidFill>
            <a:round/>
            <a:headEnd/>
            <a:tailEnd/>
          </a:ln>
        </p:spPr>
        <p:txBody>
          <a:bodyPr/>
          <a:lstStyle/>
          <a:p>
            <a:endParaRPr lang="fr-FR"/>
          </a:p>
        </p:txBody>
      </p:sp>
      <p:pic>
        <p:nvPicPr>
          <p:cNvPr id="9" name="Picture 11"/>
          <p:cNvPicPr>
            <a:picLocks noChangeAspect="1" noChangeArrowheads="1"/>
          </p:cNvPicPr>
          <p:nvPr/>
        </p:nvPicPr>
        <p:blipFill>
          <a:blip r:embed="rId4"/>
          <a:srcRect/>
          <a:stretch>
            <a:fillRect/>
          </a:stretch>
        </p:blipFill>
        <p:spPr bwMode="auto">
          <a:xfrm>
            <a:off x="1066800" y="0"/>
            <a:ext cx="6705600" cy="9144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0238" y="1255467"/>
            <a:ext cx="8897811" cy="396602"/>
          </a:xfrm>
        </p:spPr>
        <p:txBody>
          <a:bodyPr>
            <a:noAutofit/>
          </a:bodyPr>
          <a:lstStyle/>
          <a:p>
            <a:pPr lvl="0"/>
            <a:r>
              <a:rPr lang="fr-FR" sz="2400" b="1" dirty="0" smtClean="0"/>
              <a:t>3. </a:t>
            </a:r>
            <a:r>
              <a:rPr lang="fr-FR" sz="2400" b="1" dirty="0" smtClean="0">
                <a:solidFill>
                  <a:srgbClr val="0000FF"/>
                </a:solidFill>
                <a:latin typeface="Times New Roman" panose="02020603050405020304" pitchFamily="18" charset="0"/>
                <a:cs typeface="Times New Roman" panose="02020603050405020304" pitchFamily="18" charset="0"/>
              </a:rPr>
              <a:t>DIFFICULTES </a:t>
            </a:r>
            <a:r>
              <a:rPr lang="fr-FR" sz="2400" b="1" dirty="0">
                <a:solidFill>
                  <a:srgbClr val="0000FF"/>
                </a:solidFill>
                <a:latin typeface="Times New Roman" panose="02020603050405020304" pitchFamily="18" charset="0"/>
                <a:cs typeface="Times New Roman" panose="02020603050405020304" pitchFamily="18" charset="0"/>
              </a:rPr>
              <a:t>RENCONTREES DANS LA MISE EN ŒUVRE DE LA REGLEMENTATION</a:t>
            </a:r>
            <a:endParaRPr lang="fr-FR" sz="2400" dirty="0">
              <a:solidFill>
                <a:srgbClr val="0000FF"/>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254779" y="1935984"/>
            <a:ext cx="8329642" cy="4779163"/>
          </a:xfrm>
        </p:spPr>
        <p:txBody>
          <a:bodyPr>
            <a:normAutofit fontScale="85000" lnSpcReduction="20000"/>
          </a:bodyPr>
          <a:lstStyle/>
          <a:p>
            <a:pPr algn="just"/>
            <a:r>
              <a:rPr lang="fr-FR" sz="2600" dirty="0">
                <a:latin typeface="Times New Roman" panose="02020603050405020304" pitchFamily="18" charset="0"/>
                <a:cs typeface="Times New Roman" panose="02020603050405020304" pitchFamily="18" charset="0"/>
              </a:rPr>
              <a:t>La traduction des règlements et documents de la COBAC en anglais compte tenu du  fait que 75% des EMF affiliés à </a:t>
            </a:r>
            <a:r>
              <a:rPr lang="fr-FR" sz="2600" dirty="0" err="1">
                <a:latin typeface="Times New Roman" panose="02020603050405020304" pitchFamily="18" charset="0"/>
                <a:cs typeface="Times New Roman" panose="02020603050405020304" pitchFamily="18" charset="0"/>
              </a:rPr>
              <a:t>CamCCUL</a:t>
            </a:r>
            <a:r>
              <a:rPr lang="fr-FR" sz="2600" dirty="0">
                <a:latin typeface="Times New Roman" panose="02020603050405020304" pitchFamily="18" charset="0"/>
                <a:cs typeface="Times New Roman" panose="02020603050405020304" pitchFamily="18" charset="0"/>
              </a:rPr>
              <a:t> sont anglophones. </a:t>
            </a:r>
            <a:r>
              <a:rPr lang="fr-FR" sz="2600" dirty="0" err="1">
                <a:latin typeface="Times New Roman" panose="02020603050405020304" pitchFamily="18" charset="0"/>
                <a:cs typeface="Times New Roman" panose="02020603050405020304" pitchFamily="18" charset="0"/>
              </a:rPr>
              <a:t>CamCCUL</a:t>
            </a:r>
            <a:r>
              <a:rPr lang="fr-FR" sz="2600" dirty="0">
                <a:latin typeface="Times New Roman" panose="02020603050405020304" pitchFamily="18" charset="0"/>
                <a:cs typeface="Times New Roman" panose="02020603050405020304" pitchFamily="18" charset="0"/>
              </a:rPr>
              <a:t> a toujours pris l’initiative pour traduire les documents de la COBAC afin de faciliter la sensibilisation en interne.</a:t>
            </a:r>
          </a:p>
          <a:p>
            <a:pPr marL="0" indent="0" algn="just">
              <a:buNone/>
            </a:pPr>
            <a:r>
              <a:rPr lang="fr-FR" sz="2600" dirty="0">
                <a:latin typeface="Times New Roman" panose="02020603050405020304" pitchFamily="18" charset="0"/>
                <a:cs typeface="Times New Roman" panose="02020603050405020304" pitchFamily="18" charset="0"/>
              </a:rPr>
              <a:t> </a:t>
            </a:r>
          </a:p>
          <a:p>
            <a:pPr algn="just"/>
            <a:r>
              <a:rPr lang="fr-FR" sz="2600" dirty="0">
                <a:latin typeface="Times New Roman" panose="02020603050405020304" pitchFamily="18" charset="0"/>
                <a:cs typeface="Times New Roman" panose="02020603050405020304" pitchFamily="18" charset="0"/>
              </a:rPr>
              <a:t>La transmission des décisions d’agrément et autres  du MINFI, la COBAC vers les EMF du réseau sans informer l’organe faîtier. Le cas de la caisse de PENJA dont le dossier d’agrément a été renvoyé au MINFI ainsi que la mise sous administration provisoire de CECPROM Douala sans informer l’organe faîtier à Bamenda. </a:t>
            </a:r>
          </a:p>
          <a:p>
            <a:pPr marL="0" indent="0" algn="just">
              <a:buNone/>
            </a:pPr>
            <a:r>
              <a:rPr lang="fr-FR" sz="2600" dirty="0">
                <a:latin typeface="Times New Roman" panose="02020603050405020304" pitchFamily="18" charset="0"/>
                <a:cs typeface="Times New Roman" panose="02020603050405020304" pitchFamily="18" charset="0"/>
              </a:rPr>
              <a:t> </a:t>
            </a:r>
          </a:p>
          <a:p>
            <a:pPr algn="just"/>
            <a:r>
              <a:rPr lang="fr-FR" sz="2600" dirty="0">
                <a:latin typeface="Times New Roman" panose="02020603050405020304" pitchFamily="18" charset="0"/>
                <a:cs typeface="Times New Roman" panose="02020603050405020304" pitchFamily="18" charset="0"/>
              </a:rPr>
              <a:t>Les difficultés d’adaptation des textes règlementaires en fonction de nos spécificités (catégorie 1). La définition des certaines normes comme la couverture des crédits par les ressources disponibles ne tient pas compte de l’épargne des membres.</a:t>
            </a:r>
          </a:p>
          <a:p>
            <a:pPr>
              <a:buNone/>
            </a:pPr>
            <a:endParaRPr lang="fr-FR" sz="2000" dirty="0"/>
          </a:p>
        </p:txBody>
      </p:sp>
      <p:sp>
        <p:nvSpPr>
          <p:cNvPr id="4" name="Line 6"/>
          <p:cNvSpPr>
            <a:spLocks noChangeShapeType="1"/>
          </p:cNvSpPr>
          <p:nvPr/>
        </p:nvSpPr>
        <p:spPr bwMode="auto">
          <a:xfrm>
            <a:off x="33338" y="0"/>
            <a:ext cx="0" cy="6858000"/>
          </a:xfrm>
          <a:prstGeom prst="line">
            <a:avLst/>
          </a:prstGeom>
          <a:noFill/>
          <a:ln w="76200">
            <a:solidFill>
              <a:srgbClr val="0000FF"/>
            </a:solidFill>
            <a:round/>
            <a:headEnd/>
            <a:tailEnd/>
          </a:ln>
        </p:spPr>
        <p:txBody>
          <a:bodyPr/>
          <a:lstStyle/>
          <a:p>
            <a:endParaRPr lang="fr-FR"/>
          </a:p>
        </p:txBody>
      </p:sp>
      <p:sp>
        <p:nvSpPr>
          <p:cNvPr id="5" name="Rectangle 7"/>
          <p:cNvSpPr>
            <a:spLocks noChangeArrowheads="1"/>
          </p:cNvSpPr>
          <p:nvPr/>
        </p:nvSpPr>
        <p:spPr bwMode="auto">
          <a:xfrm>
            <a:off x="14288" y="6781800"/>
            <a:ext cx="9129713" cy="76200"/>
          </a:xfrm>
          <a:prstGeom prst="rect">
            <a:avLst/>
          </a:prstGeom>
          <a:solidFill>
            <a:srgbClr val="0000FF"/>
          </a:solidFill>
          <a:ln w="9525">
            <a:solidFill>
              <a:srgbClr val="0000FF"/>
            </a:solidFill>
            <a:miter lim="800000"/>
            <a:headEnd/>
            <a:tailEnd/>
          </a:ln>
        </p:spPr>
        <p:txBody>
          <a:bodyPr wrap="none" anchor="ctr"/>
          <a:lstStyle/>
          <a:p>
            <a:pPr algn="ctr" eaLnBrk="1" hangingPunct="1"/>
            <a:endParaRPr lang="en-US" altLang="en-US"/>
          </a:p>
        </p:txBody>
      </p:sp>
      <p:pic>
        <p:nvPicPr>
          <p:cNvPr id="6" name="Picture 8" descr="Complete_0"/>
          <p:cNvPicPr>
            <a:picLocks noChangeAspect="1" noChangeArrowheads="1"/>
          </p:cNvPicPr>
          <p:nvPr/>
        </p:nvPicPr>
        <p:blipFill>
          <a:blip r:embed="rId2"/>
          <a:srcRect/>
          <a:stretch>
            <a:fillRect/>
          </a:stretch>
        </p:blipFill>
        <p:spPr bwMode="auto">
          <a:xfrm>
            <a:off x="0" y="0"/>
            <a:ext cx="1066800" cy="933450"/>
          </a:xfrm>
          <a:prstGeom prst="rect">
            <a:avLst/>
          </a:prstGeom>
          <a:solidFill>
            <a:srgbClr val="0000FF"/>
          </a:solidFill>
          <a:ln w="38100">
            <a:noFill/>
            <a:miter lim="800000"/>
            <a:headEnd/>
            <a:tailEnd/>
          </a:ln>
        </p:spPr>
      </p:pic>
      <p:pic>
        <p:nvPicPr>
          <p:cNvPr id="7" name="Picture 9" descr="Complete_0"/>
          <p:cNvPicPr>
            <a:picLocks noChangeAspect="1" noChangeArrowheads="1"/>
          </p:cNvPicPr>
          <p:nvPr/>
        </p:nvPicPr>
        <p:blipFill>
          <a:blip r:embed="rId3"/>
          <a:srcRect/>
          <a:stretch>
            <a:fillRect/>
          </a:stretch>
        </p:blipFill>
        <p:spPr bwMode="auto">
          <a:xfrm>
            <a:off x="7815263" y="14288"/>
            <a:ext cx="1300163" cy="933450"/>
          </a:xfrm>
          <a:prstGeom prst="rect">
            <a:avLst/>
          </a:prstGeom>
          <a:noFill/>
          <a:ln w="38100">
            <a:noFill/>
            <a:miter lim="800000"/>
            <a:headEnd/>
            <a:tailEnd/>
          </a:ln>
        </p:spPr>
      </p:pic>
      <p:sp>
        <p:nvSpPr>
          <p:cNvPr id="8" name="Line 10"/>
          <p:cNvSpPr>
            <a:spLocks noChangeShapeType="1"/>
          </p:cNvSpPr>
          <p:nvPr/>
        </p:nvSpPr>
        <p:spPr bwMode="auto">
          <a:xfrm flipH="1">
            <a:off x="0" y="971550"/>
            <a:ext cx="9144000" cy="0"/>
          </a:xfrm>
          <a:prstGeom prst="line">
            <a:avLst/>
          </a:prstGeom>
          <a:noFill/>
          <a:ln w="76200">
            <a:solidFill>
              <a:srgbClr val="0000FF"/>
            </a:solidFill>
            <a:round/>
            <a:headEnd/>
            <a:tailEnd/>
          </a:ln>
        </p:spPr>
        <p:txBody>
          <a:bodyPr/>
          <a:lstStyle/>
          <a:p>
            <a:endParaRPr lang="fr-FR"/>
          </a:p>
        </p:txBody>
      </p:sp>
      <p:pic>
        <p:nvPicPr>
          <p:cNvPr id="9" name="Picture 11"/>
          <p:cNvPicPr>
            <a:picLocks noChangeAspect="1" noChangeArrowheads="1"/>
          </p:cNvPicPr>
          <p:nvPr/>
        </p:nvPicPr>
        <p:blipFill>
          <a:blip r:embed="rId4"/>
          <a:srcRect/>
          <a:stretch>
            <a:fillRect/>
          </a:stretch>
        </p:blipFill>
        <p:spPr bwMode="auto">
          <a:xfrm>
            <a:off x="1066800" y="0"/>
            <a:ext cx="6705600" cy="9144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 name="Group 5"/>
          <p:cNvGrpSpPr>
            <a:grpSpLocks/>
          </p:cNvGrpSpPr>
          <p:nvPr/>
        </p:nvGrpSpPr>
        <p:grpSpPr bwMode="auto">
          <a:xfrm>
            <a:off x="0" y="0"/>
            <a:ext cx="9144000" cy="6858000"/>
            <a:chOff x="0" y="0"/>
            <a:chExt cx="5760" cy="4320"/>
          </a:xfrm>
        </p:grpSpPr>
        <p:sp>
          <p:nvSpPr>
            <p:cNvPr id="17414" name="Line 6"/>
            <p:cNvSpPr>
              <a:spLocks noChangeShapeType="1"/>
            </p:cNvSpPr>
            <p:nvPr/>
          </p:nvSpPr>
          <p:spPr bwMode="auto">
            <a:xfrm>
              <a:off x="21" y="0"/>
              <a:ext cx="0" cy="4320"/>
            </a:xfrm>
            <a:prstGeom prst="line">
              <a:avLst/>
            </a:prstGeom>
            <a:noFill/>
            <a:ln w="76200">
              <a:solidFill>
                <a:srgbClr val="0000FF"/>
              </a:solidFill>
              <a:round/>
              <a:headEnd/>
              <a:tailEnd/>
            </a:ln>
          </p:spPr>
          <p:txBody>
            <a:bodyPr/>
            <a:lstStyle/>
            <a:p>
              <a:endParaRPr lang="fr-FR"/>
            </a:p>
          </p:txBody>
        </p:sp>
        <p:sp>
          <p:nvSpPr>
            <p:cNvPr id="17415" name="Rectangle 7"/>
            <p:cNvSpPr>
              <a:spLocks noChangeArrowheads="1"/>
            </p:cNvSpPr>
            <p:nvPr/>
          </p:nvSpPr>
          <p:spPr bwMode="auto">
            <a:xfrm>
              <a:off x="9" y="4272"/>
              <a:ext cx="5751" cy="48"/>
            </a:xfrm>
            <a:prstGeom prst="rect">
              <a:avLst/>
            </a:prstGeom>
            <a:solidFill>
              <a:srgbClr val="0000FF"/>
            </a:solidFill>
            <a:ln w="9525">
              <a:solidFill>
                <a:srgbClr val="0000FF"/>
              </a:solidFill>
              <a:miter lim="800000"/>
              <a:headEnd/>
              <a:tailEnd/>
            </a:ln>
          </p:spPr>
          <p:txBody>
            <a:bodyPr wrap="none" anchor="ctr"/>
            <a:lstStyle/>
            <a:p>
              <a:pPr algn="ctr" eaLnBrk="1" hangingPunct="1"/>
              <a:endParaRPr lang="en-US" altLang="en-US"/>
            </a:p>
          </p:txBody>
        </p:sp>
        <p:pic>
          <p:nvPicPr>
            <p:cNvPr id="17416" name="Picture 8" descr="Complete_0"/>
            <p:cNvPicPr>
              <a:picLocks noChangeAspect="1" noChangeArrowheads="1"/>
            </p:cNvPicPr>
            <p:nvPr/>
          </p:nvPicPr>
          <p:blipFill>
            <a:blip r:embed="rId4"/>
            <a:srcRect/>
            <a:stretch>
              <a:fillRect/>
            </a:stretch>
          </p:blipFill>
          <p:spPr bwMode="auto">
            <a:xfrm>
              <a:off x="0" y="0"/>
              <a:ext cx="672" cy="588"/>
            </a:xfrm>
            <a:prstGeom prst="rect">
              <a:avLst/>
            </a:prstGeom>
            <a:solidFill>
              <a:srgbClr val="0000FF"/>
            </a:solidFill>
            <a:ln w="38100">
              <a:noFill/>
              <a:miter lim="800000"/>
              <a:headEnd/>
              <a:tailEnd/>
            </a:ln>
          </p:spPr>
        </p:pic>
        <p:pic>
          <p:nvPicPr>
            <p:cNvPr id="17417" name="Picture 9" descr="Complete_0"/>
            <p:cNvPicPr>
              <a:picLocks noChangeAspect="1" noChangeArrowheads="1"/>
            </p:cNvPicPr>
            <p:nvPr/>
          </p:nvPicPr>
          <p:blipFill>
            <a:blip r:embed="rId5"/>
            <a:srcRect/>
            <a:stretch>
              <a:fillRect/>
            </a:stretch>
          </p:blipFill>
          <p:spPr bwMode="auto">
            <a:xfrm>
              <a:off x="4923" y="9"/>
              <a:ext cx="819" cy="588"/>
            </a:xfrm>
            <a:prstGeom prst="rect">
              <a:avLst/>
            </a:prstGeom>
            <a:noFill/>
            <a:ln w="38100">
              <a:noFill/>
              <a:miter lim="800000"/>
              <a:headEnd/>
              <a:tailEnd/>
            </a:ln>
          </p:spPr>
        </p:pic>
        <p:sp>
          <p:nvSpPr>
            <p:cNvPr id="17418" name="Line 10"/>
            <p:cNvSpPr>
              <a:spLocks noChangeShapeType="1"/>
            </p:cNvSpPr>
            <p:nvPr/>
          </p:nvSpPr>
          <p:spPr bwMode="auto">
            <a:xfrm flipH="1">
              <a:off x="0" y="612"/>
              <a:ext cx="5760" cy="0"/>
            </a:xfrm>
            <a:prstGeom prst="line">
              <a:avLst/>
            </a:prstGeom>
            <a:noFill/>
            <a:ln w="76200">
              <a:solidFill>
                <a:srgbClr val="0000FF"/>
              </a:solidFill>
              <a:round/>
              <a:headEnd/>
              <a:tailEnd/>
            </a:ln>
          </p:spPr>
          <p:txBody>
            <a:bodyPr/>
            <a:lstStyle/>
            <a:p>
              <a:endParaRPr lang="fr-FR"/>
            </a:p>
          </p:txBody>
        </p:sp>
        <p:pic>
          <p:nvPicPr>
            <p:cNvPr id="17419" name="Picture 11"/>
            <p:cNvPicPr>
              <a:picLocks noChangeAspect="1" noChangeArrowheads="1"/>
            </p:cNvPicPr>
            <p:nvPr/>
          </p:nvPicPr>
          <p:blipFill>
            <a:blip r:embed="rId6"/>
            <a:srcRect/>
            <a:stretch>
              <a:fillRect/>
            </a:stretch>
          </p:blipFill>
          <p:spPr bwMode="auto">
            <a:xfrm>
              <a:off x="672" y="0"/>
              <a:ext cx="4224" cy="576"/>
            </a:xfrm>
            <a:prstGeom prst="rect">
              <a:avLst/>
            </a:prstGeom>
            <a:noFill/>
            <a:ln w="9525">
              <a:noFill/>
              <a:miter lim="800000"/>
              <a:headEnd/>
              <a:tailEnd/>
            </a:ln>
          </p:spPr>
        </p:pic>
      </p:grpSp>
      <p:sp>
        <p:nvSpPr>
          <p:cNvPr id="11" name="Rectangle 4"/>
          <p:cNvSpPr>
            <a:spLocks noChangeArrowheads="1"/>
          </p:cNvSpPr>
          <p:nvPr/>
        </p:nvSpPr>
        <p:spPr bwMode="auto">
          <a:xfrm>
            <a:off x="304800" y="1124744"/>
            <a:ext cx="8839200" cy="576064"/>
          </a:xfrm>
          <a:prstGeom prst="rect">
            <a:avLst/>
          </a:prstGeom>
          <a:noFill/>
          <a:ln>
            <a:noFill/>
          </a:ln>
          <a:extLst/>
        </p:spPr>
        <p:txBody>
          <a:bodyPr anchor="ctr"/>
          <a:lstStyle/>
          <a:p>
            <a:pPr eaLnBrk="1" hangingPunct="1">
              <a:buClr>
                <a:srgbClr val="0000FF"/>
              </a:buClr>
              <a:buSzPct val="105000"/>
              <a:defRPr/>
            </a:pPr>
            <a:endParaRPr lang="en-US" sz="2800" dirty="0">
              <a:solidFill>
                <a:srgbClr val="0000FF"/>
              </a:solidFill>
            </a:endParaRPr>
          </a:p>
          <a:p>
            <a:pPr marL="265113">
              <a:buClr>
                <a:srgbClr val="0000FF"/>
              </a:buClr>
              <a:buSzPct val="105000"/>
              <a:defRPr/>
            </a:pPr>
            <a:r>
              <a:rPr lang="en-US" sz="4000" dirty="0" smtClean="0">
                <a:solidFill>
                  <a:srgbClr val="0000FF"/>
                </a:solidFill>
              </a:rPr>
              <a:t>          </a:t>
            </a:r>
            <a:r>
              <a:rPr lang="fr-FR" sz="4000" b="1" dirty="0" smtClean="0">
                <a:solidFill>
                  <a:srgbClr val="0000FF"/>
                </a:solidFill>
                <a:latin typeface="Times New Roman" panose="02020603050405020304" pitchFamily="18" charset="0"/>
                <a:cs typeface="Times New Roman" panose="02020603050405020304" pitchFamily="18" charset="0"/>
              </a:rPr>
              <a:t>Plan de présentation</a:t>
            </a:r>
            <a:endParaRPr lang="en-US" sz="4000" b="1" dirty="0">
              <a:solidFill>
                <a:srgbClr val="0000FF"/>
              </a:solidFill>
              <a:latin typeface="Times New Roman" panose="02020603050405020304" pitchFamily="18" charset="0"/>
              <a:cs typeface="Times New Roman" panose="02020603050405020304" pitchFamily="18" charset="0"/>
            </a:endParaRPr>
          </a:p>
        </p:txBody>
      </p:sp>
      <p:sp>
        <p:nvSpPr>
          <p:cNvPr id="12" name="Content Placeholder 2"/>
          <p:cNvSpPr txBox="1">
            <a:spLocks/>
          </p:cNvSpPr>
          <p:nvPr/>
        </p:nvSpPr>
        <p:spPr>
          <a:xfrm>
            <a:off x="304800" y="2195512"/>
            <a:ext cx="8587680" cy="4525963"/>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514350" indent="-514350" algn="l">
              <a:buFont typeface="+mj-lt"/>
              <a:buAutoNum type="arabicPeriod"/>
            </a:pPr>
            <a:r>
              <a:rPr lang="fr-FR" dirty="0" smtClean="0">
                <a:solidFill>
                  <a:schemeClr val="tx1"/>
                </a:solidFill>
              </a:rPr>
              <a:t>Bref </a:t>
            </a:r>
            <a:r>
              <a:rPr lang="fr-FR" dirty="0">
                <a:solidFill>
                  <a:schemeClr val="tx1"/>
                </a:solidFill>
              </a:rPr>
              <a:t>aperçu de </a:t>
            </a:r>
            <a:r>
              <a:rPr lang="fr-FR" dirty="0" err="1">
                <a:solidFill>
                  <a:schemeClr val="tx1"/>
                </a:solidFill>
              </a:rPr>
              <a:t>CamCCUL</a:t>
            </a:r>
            <a:endParaRPr lang="fr-FR" dirty="0">
              <a:solidFill>
                <a:schemeClr val="tx1"/>
              </a:solidFill>
            </a:endParaRPr>
          </a:p>
          <a:p>
            <a:pPr marL="514350" indent="-514350" algn="l">
              <a:buFont typeface="+mj-lt"/>
              <a:buAutoNum type="arabicPeriod"/>
            </a:pPr>
            <a:r>
              <a:rPr lang="fr-FR" dirty="0" smtClean="0">
                <a:solidFill>
                  <a:schemeClr val="tx1"/>
                </a:solidFill>
              </a:rPr>
              <a:t>Mise </a:t>
            </a:r>
            <a:r>
              <a:rPr lang="fr-FR" dirty="0">
                <a:solidFill>
                  <a:schemeClr val="tx1"/>
                </a:solidFill>
              </a:rPr>
              <a:t>en œuvre des dispositions du </a:t>
            </a:r>
            <a:r>
              <a:rPr lang="fr-FR" dirty="0" smtClean="0">
                <a:solidFill>
                  <a:schemeClr val="tx1"/>
                </a:solidFill>
              </a:rPr>
              <a:t>	règlement </a:t>
            </a:r>
            <a:r>
              <a:rPr lang="fr-FR" dirty="0">
                <a:solidFill>
                  <a:schemeClr val="tx1"/>
                </a:solidFill>
              </a:rPr>
              <a:t>au sein du réseau </a:t>
            </a:r>
            <a:r>
              <a:rPr lang="fr-FR" dirty="0" err="1">
                <a:solidFill>
                  <a:schemeClr val="tx1"/>
                </a:solidFill>
              </a:rPr>
              <a:t>CamCCUL</a:t>
            </a:r>
            <a:r>
              <a:rPr lang="fr-FR" dirty="0">
                <a:solidFill>
                  <a:schemeClr val="tx1"/>
                </a:solidFill>
              </a:rPr>
              <a:t> </a:t>
            </a:r>
          </a:p>
          <a:p>
            <a:pPr marL="514350" indent="-514350" algn="l">
              <a:buFont typeface="+mj-lt"/>
              <a:buAutoNum type="arabicPeriod"/>
            </a:pPr>
            <a:r>
              <a:rPr lang="fr-FR" dirty="0" smtClean="0">
                <a:solidFill>
                  <a:schemeClr val="tx1"/>
                </a:solidFill>
              </a:rPr>
              <a:t>Difficultés </a:t>
            </a:r>
            <a:r>
              <a:rPr lang="fr-FR" dirty="0">
                <a:solidFill>
                  <a:schemeClr val="tx1"/>
                </a:solidFill>
              </a:rPr>
              <a:t>rencontrées</a:t>
            </a:r>
          </a:p>
          <a:p>
            <a:pPr marL="514350" indent="-514350" algn="l">
              <a:buFont typeface="+mj-lt"/>
              <a:buAutoNum type="arabicPeriod"/>
            </a:pPr>
            <a:r>
              <a:rPr lang="fr-FR" dirty="0" smtClean="0">
                <a:solidFill>
                  <a:schemeClr val="tx1"/>
                </a:solidFill>
              </a:rPr>
              <a:t>Propositions d’améliorations</a:t>
            </a:r>
          </a:p>
          <a:p>
            <a:pPr marL="514350" indent="-514350" algn="l">
              <a:buFont typeface="+mj-lt"/>
              <a:buAutoNum type="arabicPeriod"/>
            </a:pPr>
            <a:r>
              <a:rPr lang="en-US" dirty="0" smtClean="0">
                <a:solidFill>
                  <a:schemeClr val="tx1"/>
                </a:solidFill>
              </a:rPr>
              <a:t>Conclusion </a:t>
            </a:r>
            <a:endParaRPr lang="fr-FR" dirty="0">
              <a:solidFill>
                <a:schemeClr val="tx1"/>
              </a:solidFill>
            </a:endParaRPr>
          </a:p>
          <a:p>
            <a:pPr algn="l"/>
            <a:endParaRPr lang="fr-FR" dirty="0" smtClean="0"/>
          </a:p>
          <a:p>
            <a:pPr marL="514350" indent="-514350">
              <a:buFont typeface="+mj-lt"/>
              <a:buAutoNum type="arabicPeriod"/>
            </a:pPr>
            <a:endParaRPr lang="fr-FR" dirty="0" smtClean="0"/>
          </a:p>
          <a:p>
            <a:pPr marL="514350" indent="-514350">
              <a:buFont typeface="+mj-lt"/>
              <a:buAutoNum type="arabicPeriod"/>
            </a:pPr>
            <a:endParaRPr lang="fr-FR" dirty="0" smtClean="0"/>
          </a:p>
          <a:p>
            <a:pPr marL="514350" indent="-514350">
              <a:buFont typeface="+mj-lt"/>
              <a:buAutoNum type="arabicPeriod"/>
            </a:pPr>
            <a:endParaRPr lang="fr-FR" dirty="0" smtClean="0"/>
          </a:p>
          <a:p>
            <a:pPr marL="514350" indent="-514350">
              <a:buFont typeface="+mj-lt"/>
              <a:buAutoNum type="arabicPeriod"/>
            </a:pPr>
            <a:endParaRPr lang="fr-FR" dirty="0" smtClean="0"/>
          </a:p>
          <a:p>
            <a:pPr marL="514350" indent="-514350">
              <a:buFont typeface="+mj-lt"/>
              <a:buAutoNum type="arabicPeriod"/>
            </a:pPr>
            <a:endParaRPr lang="fr-FR" dirty="0"/>
          </a:p>
        </p:txBody>
      </p:sp>
    </p:spTree>
    <p:extLst>
      <p:ext uri="{BB962C8B-B14F-4D97-AF65-F5344CB8AC3E}">
        <p14:creationId xmlns:p14="http://schemas.microsoft.com/office/powerpoint/2010/main" val="2352186147"/>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971550"/>
            <a:ext cx="8892480" cy="799701"/>
          </a:xfrm>
        </p:spPr>
        <p:txBody>
          <a:bodyPr>
            <a:normAutofit fontScale="90000"/>
          </a:bodyPr>
          <a:lstStyle/>
          <a:p>
            <a:r>
              <a:rPr lang="fr-FR" sz="2700" b="1" dirty="0" smtClean="0">
                <a:solidFill>
                  <a:srgbClr val="0000FF"/>
                </a:solidFill>
                <a:latin typeface="Times New Roman" panose="02020603050405020304" pitchFamily="18" charset="0"/>
                <a:cs typeface="Times New Roman" panose="02020603050405020304" pitchFamily="18" charset="0"/>
              </a:rPr>
              <a:t>3. DIFFICULTES </a:t>
            </a:r>
            <a:r>
              <a:rPr lang="fr-FR" sz="2700" b="1" dirty="0">
                <a:solidFill>
                  <a:srgbClr val="0000FF"/>
                </a:solidFill>
                <a:latin typeface="Times New Roman" panose="02020603050405020304" pitchFamily="18" charset="0"/>
                <a:cs typeface="Times New Roman" panose="02020603050405020304" pitchFamily="18" charset="0"/>
              </a:rPr>
              <a:t>RENCONTREES DANS LA MISE EN ŒUVRE DE LA </a:t>
            </a:r>
            <a:r>
              <a:rPr lang="fr-FR" sz="2700" b="1" dirty="0" smtClean="0">
                <a:solidFill>
                  <a:srgbClr val="0000FF"/>
                </a:solidFill>
                <a:latin typeface="Times New Roman" panose="02020603050405020304" pitchFamily="18" charset="0"/>
                <a:cs typeface="Times New Roman" panose="02020603050405020304" pitchFamily="18" charset="0"/>
              </a:rPr>
              <a:t>REGLEMENTATION (suite…)</a:t>
            </a:r>
            <a:endParaRPr lang="fr-FR" sz="2700" dirty="0"/>
          </a:p>
        </p:txBody>
      </p:sp>
      <p:sp>
        <p:nvSpPr>
          <p:cNvPr id="3" name="Content Placeholder 2"/>
          <p:cNvSpPr>
            <a:spLocks noGrp="1"/>
          </p:cNvSpPr>
          <p:nvPr>
            <p:ph idx="1"/>
          </p:nvPr>
        </p:nvSpPr>
        <p:spPr>
          <a:xfrm>
            <a:off x="457200" y="1809351"/>
            <a:ext cx="8229600" cy="4316812"/>
          </a:xfrm>
        </p:spPr>
        <p:txBody>
          <a:bodyPr>
            <a:noAutofit/>
          </a:bodyPr>
          <a:lstStyle/>
          <a:p>
            <a:r>
              <a:rPr lang="fr-FR" sz="2400" b="1" dirty="0">
                <a:solidFill>
                  <a:srgbClr val="0000FF"/>
                </a:solidFill>
                <a:latin typeface="Times New Roman" panose="02020603050405020304" pitchFamily="18" charset="0"/>
                <a:cs typeface="Times New Roman" panose="02020603050405020304" pitchFamily="18" charset="0"/>
              </a:rPr>
              <a:t>Les délais </a:t>
            </a:r>
            <a:r>
              <a:rPr lang="fr-FR" sz="2400" dirty="0">
                <a:latin typeface="Times New Roman" panose="02020603050405020304" pitchFamily="18" charset="0"/>
                <a:cs typeface="Times New Roman" panose="02020603050405020304" pitchFamily="18" charset="0"/>
              </a:rPr>
              <a:t>de traitement des dossiers d’agrément trop long</a:t>
            </a:r>
            <a:r>
              <a:rPr lang="fr-FR" sz="2400" dirty="0" smtClean="0">
                <a:latin typeface="Times New Roman" panose="02020603050405020304" pitchFamily="18" charset="0"/>
                <a:cs typeface="Times New Roman" panose="02020603050405020304" pitchFamily="18" charset="0"/>
              </a:rPr>
              <a:t>.</a:t>
            </a:r>
            <a:endParaRPr lang="fr-FR" sz="2400" dirty="0">
              <a:latin typeface="Times New Roman" panose="02020603050405020304" pitchFamily="18" charset="0"/>
              <a:cs typeface="Times New Roman" panose="02020603050405020304" pitchFamily="18" charset="0"/>
            </a:endParaRPr>
          </a:p>
          <a:p>
            <a:pPr algn="just"/>
            <a:r>
              <a:rPr lang="fr-FR" sz="2400" b="1" dirty="0">
                <a:solidFill>
                  <a:srgbClr val="0000FF"/>
                </a:solidFill>
                <a:latin typeface="Times New Roman" panose="02020603050405020304" pitchFamily="18" charset="0"/>
                <a:cs typeface="Times New Roman" panose="02020603050405020304" pitchFamily="18" charset="0"/>
              </a:rPr>
              <a:t>La limitation des crédits</a:t>
            </a:r>
            <a:r>
              <a:rPr lang="fr-FR" sz="2400" dirty="0">
                <a:latin typeface="Times New Roman" panose="02020603050405020304" pitchFamily="18" charset="0"/>
                <a:cs typeface="Times New Roman" panose="02020603050405020304" pitchFamily="18" charset="0"/>
              </a:rPr>
              <a:t> aux dirigeants et personnel devrait tenir compte des réalités du réseau </a:t>
            </a:r>
            <a:r>
              <a:rPr lang="fr-FR" sz="2400" dirty="0" err="1">
                <a:latin typeface="Times New Roman" panose="02020603050405020304" pitchFamily="18" charset="0"/>
                <a:cs typeface="Times New Roman" panose="02020603050405020304" pitchFamily="18" charset="0"/>
              </a:rPr>
              <a:t>CamCCUL</a:t>
            </a:r>
            <a:r>
              <a:rPr lang="fr-FR" sz="2400" dirty="0">
                <a:latin typeface="Times New Roman" panose="02020603050405020304" pitchFamily="18" charset="0"/>
                <a:cs typeface="Times New Roman" panose="02020603050405020304" pitchFamily="18" charset="0"/>
              </a:rPr>
              <a:t> où l’épargne est une condition pour le crédit. La limitation de 50 million constitue-t-elle le montant du risque pris par l’EMF ou alors le montant maximum du crédit? Par exemple un dirigeant qui a 40 million en épargne, au sens de la règlementation ne peut recevoir que 50 million soit 10 million de risque. Mais si on s’en tient au sens du risque en couru sur ce dirigeant le montant du crédit serait de 90 million</a:t>
            </a:r>
            <a:r>
              <a:rPr lang="fr-FR" sz="2400" dirty="0" smtClean="0">
                <a:latin typeface="Times New Roman" panose="02020603050405020304" pitchFamily="18" charset="0"/>
                <a:cs typeface="Times New Roman" panose="02020603050405020304" pitchFamily="18" charset="0"/>
              </a:rPr>
              <a:t>.</a:t>
            </a:r>
          </a:p>
          <a:p>
            <a:pPr algn="just"/>
            <a:r>
              <a:rPr lang="fr-FR" sz="2400" b="1" dirty="0" smtClean="0">
                <a:solidFill>
                  <a:srgbClr val="0000FF"/>
                </a:solidFill>
                <a:latin typeface="Times New Roman" panose="02020603050405020304" pitchFamily="18" charset="0"/>
                <a:cs typeface="Times New Roman" panose="02020603050405020304" pitchFamily="18" charset="0"/>
              </a:rPr>
              <a:t>Le </a:t>
            </a:r>
            <a:r>
              <a:rPr lang="fr-FR" sz="2400" b="1" dirty="0">
                <a:solidFill>
                  <a:srgbClr val="0000FF"/>
                </a:solidFill>
                <a:latin typeface="Times New Roman" panose="02020603050405020304" pitchFamily="18" charset="0"/>
                <a:cs typeface="Times New Roman" panose="02020603050405020304" pitchFamily="18" charset="0"/>
              </a:rPr>
              <a:t>nombre minimum d’EMF </a:t>
            </a:r>
            <a:r>
              <a:rPr lang="fr-FR" sz="2400" dirty="0">
                <a:latin typeface="Times New Roman" panose="02020603050405020304" pitchFamily="18" charset="0"/>
                <a:cs typeface="Times New Roman" panose="02020603050405020304" pitchFamily="18" charset="0"/>
              </a:rPr>
              <a:t>pouvant constituer un réseau (5) peut aiguiser des appétits de désaffiliation au sein d’un réseau.</a:t>
            </a:r>
          </a:p>
          <a:p>
            <a:endParaRPr lang="fr-FR" sz="2400" dirty="0">
              <a:latin typeface="Times New Roman" panose="02020603050405020304" pitchFamily="18" charset="0"/>
              <a:cs typeface="Times New Roman" panose="02020603050405020304" pitchFamily="18" charset="0"/>
            </a:endParaRPr>
          </a:p>
        </p:txBody>
      </p:sp>
      <p:sp>
        <p:nvSpPr>
          <p:cNvPr id="4" name="Line 6"/>
          <p:cNvSpPr>
            <a:spLocks noChangeShapeType="1"/>
          </p:cNvSpPr>
          <p:nvPr/>
        </p:nvSpPr>
        <p:spPr bwMode="auto">
          <a:xfrm>
            <a:off x="33338" y="0"/>
            <a:ext cx="0" cy="6858000"/>
          </a:xfrm>
          <a:prstGeom prst="line">
            <a:avLst/>
          </a:prstGeom>
          <a:noFill/>
          <a:ln w="76200">
            <a:solidFill>
              <a:srgbClr val="0000FF"/>
            </a:solidFill>
            <a:round/>
            <a:headEnd/>
            <a:tailEnd/>
          </a:ln>
        </p:spPr>
        <p:txBody>
          <a:bodyPr/>
          <a:lstStyle/>
          <a:p>
            <a:endParaRPr lang="fr-FR"/>
          </a:p>
        </p:txBody>
      </p:sp>
      <p:sp>
        <p:nvSpPr>
          <p:cNvPr id="5" name="Rectangle 7"/>
          <p:cNvSpPr>
            <a:spLocks noChangeArrowheads="1"/>
          </p:cNvSpPr>
          <p:nvPr/>
        </p:nvSpPr>
        <p:spPr bwMode="auto">
          <a:xfrm>
            <a:off x="14288" y="6781800"/>
            <a:ext cx="9129713" cy="76200"/>
          </a:xfrm>
          <a:prstGeom prst="rect">
            <a:avLst/>
          </a:prstGeom>
          <a:solidFill>
            <a:srgbClr val="0000FF"/>
          </a:solidFill>
          <a:ln w="9525">
            <a:solidFill>
              <a:srgbClr val="0000FF"/>
            </a:solidFill>
            <a:miter lim="800000"/>
            <a:headEnd/>
            <a:tailEnd/>
          </a:ln>
        </p:spPr>
        <p:txBody>
          <a:bodyPr wrap="none" anchor="ctr"/>
          <a:lstStyle/>
          <a:p>
            <a:pPr algn="ctr" eaLnBrk="1" hangingPunct="1"/>
            <a:endParaRPr lang="en-US" altLang="en-US"/>
          </a:p>
        </p:txBody>
      </p:sp>
      <p:pic>
        <p:nvPicPr>
          <p:cNvPr id="6" name="Picture 8" descr="Complete_0"/>
          <p:cNvPicPr>
            <a:picLocks noChangeAspect="1" noChangeArrowheads="1"/>
          </p:cNvPicPr>
          <p:nvPr/>
        </p:nvPicPr>
        <p:blipFill>
          <a:blip r:embed="rId2"/>
          <a:srcRect/>
          <a:stretch>
            <a:fillRect/>
          </a:stretch>
        </p:blipFill>
        <p:spPr bwMode="auto">
          <a:xfrm>
            <a:off x="0" y="0"/>
            <a:ext cx="1066800" cy="933450"/>
          </a:xfrm>
          <a:prstGeom prst="rect">
            <a:avLst/>
          </a:prstGeom>
          <a:solidFill>
            <a:srgbClr val="0000FF"/>
          </a:solidFill>
          <a:ln w="38100">
            <a:noFill/>
            <a:miter lim="800000"/>
            <a:headEnd/>
            <a:tailEnd/>
          </a:ln>
        </p:spPr>
      </p:pic>
      <p:pic>
        <p:nvPicPr>
          <p:cNvPr id="7" name="Picture 9" descr="Complete_0"/>
          <p:cNvPicPr>
            <a:picLocks noChangeAspect="1" noChangeArrowheads="1"/>
          </p:cNvPicPr>
          <p:nvPr/>
        </p:nvPicPr>
        <p:blipFill>
          <a:blip r:embed="rId3"/>
          <a:srcRect/>
          <a:stretch>
            <a:fillRect/>
          </a:stretch>
        </p:blipFill>
        <p:spPr bwMode="auto">
          <a:xfrm>
            <a:off x="7815263" y="14288"/>
            <a:ext cx="1300163" cy="933450"/>
          </a:xfrm>
          <a:prstGeom prst="rect">
            <a:avLst/>
          </a:prstGeom>
          <a:noFill/>
          <a:ln w="38100">
            <a:noFill/>
            <a:miter lim="800000"/>
            <a:headEnd/>
            <a:tailEnd/>
          </a:ln>
        </p:spPr>
      </p:pic>
      <p:sp>
        <p:nvSpPr>
          <p:cNvPr id="8" name="Line 10"/>
          <p:cNvSpPr>
            <a:spLocks noChangeShapeType="1"/>
          </p:cNvSpPr>
          <p:nvPr/>
        </p:nvSpPr>
        <p:spPr bwMode="auto">
          <a:xfrm flipH="1">
            <a:off x="0" y="971550"/>
            <a:ext cx="9144000" cy="0"/>
          </a:xfrm>
          <a:prstGeom prst="line">
            <a:avLst/>
          </a:prstGeom>
          <a:noFill/>
          <a:ln w="76200">
            <a:solidFill>
              <a:srgbClr val="0000FF"/>
            </a:solidFill>
            <a:round/>
            <a:headEnd/>
            <a:tailEnd/>
          </a:ln>
        </p:spPr>
        <p:txBody>
          <a:bodyPr/>
          <a:lstStyle/>
          <a:p>
            <a:endParaRPr lang="fr-FR"/>
          </a:p>
        </p:txBody>
      </p:sp>
      <p:pic>
        <p:nvPicPr>
          <p:cNvPr id="9" name="Picture 11"/>
          <p:cNvPicPr>
            <a:picLocks noChangeAspect="1" noChangeArrowheads="1"/>
          </p:cNvPicPr>
          <p:nvPr/>
        </p:nvPicPr>
        <p:blipFill>
          <a:blip r:embed="rId4"/>
          <a:srcRect/>
          <a:stretch>
            <a:fillRect/>
          </a:stretch>
        </p:blipFill>
        <p:spPr bwMode="auto">
          <a:xfrm>
            <a:off x="1066800" y="0"/>
            <a:ext cx="6705600" cy="9144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1028701"/>
            <a:ext cx="10821888" cy="598487"/>
          </a:xfrm>
        </p:spPr>
        <p:txBody>
          <a:bodyPr>
            <a:noAutofit/>
          </a:bodyPr>
          <a:lstStyle/>
          <a:p>
            <a:pPr algn="l"/>
            <a:r>
              <a:rPr lang="fr-FR" sz="2400" b="1" dirty="0" smtClean="0">
                <a:solidFill>
                  <a:srgbClr val="0000FF"/>
                </a:solidFill>
                <a:latin typeface="Times New Roman" panose="02020603050405020304" pitchFamily="18" charset="0"/>
                <a:cs typeface="Times New Roman" panose="02020603050405020304" pitchFamily="18" charset="0"/>
              </a:rPr>
              <a:t>             4. PROPOSITIONS </a:t>
            </a:r>
            <a:r>
              <a:rPr lang="fr-FR" sz="2400" b="1" dirty="0">
                <a:solidFill>
                  <a:srgbClr val="0000FF"/>
                </a:solidFill>
                <a:latin typeface="Times New Roman" panose="02020603050405020304" pitchFamily="18" charset="0"/>
                <a:cs typeface="Times New Roman" panose="02020603050405020304" pitchFamily="18" charset="0"/>
              </a:rPr>
              <a:t>D’AMELIORATIONS</a:t>
            </a:r>
            <a:r>
              <a:rPr lang="fr-FR" sz="2400" dirty="0">
                <a:latin typeface="Times New Roman" panose="02020603050405020304" pitchFamily="18" charset="0"/>
                <a:cs typeface="Times New Roman" panose="02020603050405020304" pitchFamily="18" charset="0"/>
              </a:rPr>
              <a:t/>
            </a:r>
            <a:br>
              <a:rPr lang="fr-FR" sz="2400" dirty="0">
                <a:latin typeface="Times New Roman" panose="02020603050405020304" pitchFamily="18" charset="0"/>
                <a:cs typeface="Times New Roman" panose="02020603050405020304" pitchFamily="18" charset="0"/>
              </a:rPr>
            </a:br>
            <a:endParaRPr lang="fr-FR" sz="2400" dirty="0">
              <a:latin typeface="Times New Roman" panose="02020603050405020304" pitchFamily="18" charset="0"/>
              <a:cs typeface="Times New Roman" panose="02020603050405020304" pitchFamily="18" charset="0"/>
            </a:endParaRPr>
          </a:p>
        </p:txBody>
      </p:sp>
      <p:sp>
        <p:nvSpPr>
          <p:cNvPr id="10" name="Content Placeholder 9"/>
          <p:cNvSpPr>
            <a:spLocks noGrp="1"/>
          </p:cNvSpPr>
          <p:nvPr>
            <p:ph idx="1"/>
          </p:nvPr>
        </p:nvSpPr>
        <p:spPr>
          <a:xfrm>
            <a:off x="457200" y="1600200"/>
            <a:ext cx="8507288" cy="4853136"/>
          </a:xfrm>
        </p:spPr>
        <p:txBody>
          <a:bodyPr>
            <a:normAutofit fontScale="55000" lnSpcReduction="20000"/>
          </a:bodyPr>
          <a:lstStyle/>
          <a:p>
            <a:r>
              <a:rPr lang="fr-FR" sz="4400" dirty="0">
                <a:latin typeface="Times New Roman" panose="02020603050405020304" pitchFamily="18" charset="0"/>
                <a:cs typeface="Times New Roman" panose="02020603050405020304" pitchFamily="18" charset="0"/>
              </a:rPr>
              <a:t>La traduction des textes et règlements en anglais pour faciliter la compréhension et la sensibilisation des acteurs dans le </a:t>
            </a:r>
            <a:r>
              <a:rPr lang="fr-FR" sz="4400" dirty="0" smtClean="0">
                <a:latin typeface="Times New Roman" panose="02020603050405020304" pitchFamily="18" charset="0"/>
                <a:cs typeface="Times New Roman" panose="02020603050405020304" pitchFamily="18" charset="0"/>
              </a:rPr>
              <a:t>réseau</a:t>
            </a:r>
          </a:p>
          <a:p>
            <a:pPr marL="0" indent="0">
              <a:buNone/>
            </a:pPr>
            <a:endParaRPr lang="fr-FR" sz="4400" dirty="0">
              <a:latin typeface="Times New Roman" panose="02020603050405020304" pitchFamily="18" charset="0"/>
              <a:cs typeface="Times New Roman" panose="02020603050405020304" pitchFamily="18" charset="0"/>
            </a:endParaRPr>
          </a:p>
          <a:p>
            <a:r>
              <a:rPr lang="fr-FR" sz="4400" dirty="0">
                <a:latin typeface="Times New Roman" panose="02020603050405020304" pitchFamily="18" charset="0"/>
                <a:cs typeface="Times New Roman" panose="02020603050405020304" pitchFamily="18" charset="0"/>
              </a:rPr>
              <a:t>La COBAC pourrait prendre des mesures pour accompagner le réseau </a:t>
            </a:r>
            <a:r>
              <a:rPr lang="fr-FR" sz="4400" dirty="0" err="1">
                <a:latin typeface="Times New Roman" panose="02020603050405020304" pitchFamily="18" charset="0"/>
                <a:cs typeface="Times New Roman" panose="02020603050405020304" pitchFamily="18" charset="0"/>
              </a:rPr>
              <a:t>CamCCUL</a:t>
            </a:r>
            <a:r>
              <a:rPr lang="fr-FR" sz="4400" dirty="0">
                <a:latin typeface="Times New Roman" panose="02020603050405020304" pitchFamily="18" charset="0"/>
                <a:cs typeface="Times New Roman" panose="02020603050405020304" pitchFamily="18" charset="0"/>
              </a:rPr>
              <a:t> dans l’instauration de la discipline auprès des affiliés indélicats. </a:t>
            </a:r>
          </a:p>
          <a:p>
            <a:pPr marL="0" indent="0">
              <a:buNone/>
            </a:pPr>
            <a:endParaRPr lang="fr-FR" sz="4400" dirty="0">
              <a:latin typeface="Times New Roman" panose="02020603050405020304" pitchFamily="18" charset="0"/>
              <a:cs typeface="Times New Roman" panose="02020603050405020304" pitchFamily="18" charset="0"/>
            </a:endParaRPr>
          </a:p>
          <a:p>
            <a:r>
              <a:rPr lang="fr-FR" sz="4400" dirty="0">
                <a:latin typeface="Times New Roman" panose="02020603050405020304" pitchFamily="18" charset="0"/>
                <a:cs typeface="Times New Roman" panose="02020603050405020304" pitchFamily="18" charset="0"/>
              </a:rPr>
              <a:t>Les organes faîtiers des réseaux devraient donc être informés de toute décision de la COBAC envers les EMF affiliés.</a:t>
            </a:r>
          </a:p>
          <a:p>
            <a:pPr marL="0" indent="0">
              <a:buNone/>
            </a:pPr>
            <a:endParaRPr lang="fr-FR" sz="4400" dirty="0">
              <a:latin typeface="Times New Roman" panose="02020603050405020304" pitchFamily="18" charset="0"/>
              <a:cs typeface="Times New Roman" panose="02020603050405020304" pitchFamily="18" charset="0"/>
            </a:endParaRPr>
          </a:p>
          <a:p>
            <a:r>
              <a:rPr lang="fr-FR" sz="4400" dirty="0">
                <a:latin typeface="Times New Roman" panose="02020603050405020304" pitchFamily="18" charset="0"/>
                <a:cs typeface="Times New Roman" panose="02020603050405020304" pitchFamily="18" charset="0"/>
              </a:rPr>
              <a:t>La règlementation pourrait encourager les fusions notamment des caisses entre elles ou vers les grands afin de limiter le phénomène de fuite de membres d’un EMF à un autre dans certaines régions. </a:t>
            </a:r>
          </a:p>
          <a:p>
            <a:pPr marL="0" indent="0">
              <a:buNone/>
            </a:pPr>
            <a:endParaRPr lang="fr-FR" sz="4400" dirty="0">
              <a:latin typeface="Times New Roman" panose="02020603050405020304" pitchFamily="18" charset="0"/>
              <a:cs typeface="Times New Roman" panose="02020603050405020304" pitchFamily="18" charset="0"/>
            </a:endParaRPr>
          </a:p>
          <a:p>
            <a:endParaRPr lang="fr-FR" dirty="0"/>
          </a:p>
        </p:txBody>
      </p:sp>
      <p:sp>
        <p:nvSpPr>
          <p:cNvPr id="4" name="Line 6"/>
          <p:cNvSpPr>
            <a:spLocks noChangeShapeType="1"/>
          </p:cNvSpPr>
          <p:nvPr/>
        </p:nvSpPr>
        <p:spPr bwMode="auto">
          <a:xfrm>
            <a:off x="33338" y="0"/>
            <a:ext cx="0" cy="6858000"/>
          </a:xfrm>
          <a:prstGeom prst="line">
            <a:avLst/>
          </a:prstGeom>
          <a:noFill/>
          <a:ln w="76200">
            <a:solidFill>
              <a:srgbClr val="0000FF"/>
            </a:solidFill>
            <a:round/>
            <a:headEnd/>
            <a:tailEnd/>
          </a:ln>
        </p:spPr>
        <p:txBody>
          <a:bodyPr/>
          <a:lstStyle/>
          <a:p>
            <a:endParaRPr lang="fr-FR"/>
          </a:p>
        </p:txBody>
      </p:sp>
      <p:sp>
        <p:nvSpPr>
          <p:cNvPr id="5" name="Rectangle 7"/>
          <p:cNvSpPr>
            <a:spLocks noChangeArrowheads="1"/>
          </p:cNvSpPr>
          <p:nvPr/>
        </p:nvSpPr>
        <p:spPr bwMode="auto">
          <a:xfrm>
            <a:off x="14288" y="6781800"/>
            <a:ext cx="9129713" cy="76200"/>
          </a:xfrm>
          <a:prstGeom prst="rect">
            <a:avLst/>
          </a:prstGeom>
          <a:solidFill>
            <a:srgbClr val="0000FF"/>
          </a:solidFill>
          <a:ln w="9525">
            <a:solidFill>
              <a:srgbClr val="0000FF"/>
            </a:solidFill>
            <a:miter lim="800000"/>
            <a:headEnd/>
            <a:tailEnd/>
          </a:ln>
        </p:spPr>
        <p:txBody>
          <a:bodyPr wrap="none" anchor="ctr"/>
          <a:lstStyle/>
          <a:p>
            <a:pPr algn="ctr" eaLnBrk="1" hangingPunct="1"/>
            <a:endParaRPr lang="en-US" altLang="en-US"/>
          </a:p>
        </p:txBody>
      </p:sp>
      <p:pic>
        <p:nvPicPr>
          <p:cNvPr id="6" name="Picture 8" descr="Complete_0"/>
          <p:cNvPicPr>
            <a:picLocks noChangeAspect="1" noChangeArrowheads="1"/>
          </p:cNvPicPr>
          <p:nvPr/>
        </p:nvPicPr>
        <p:blipFill>
          <a:blip r:embed="rId2"/>
          <a:srcRect/>
          <a:stretch>
            <a:fillRect/>
          </a:stretch>
        </p:blipFill>
        <p:spPr bwMode="auto">
          <a:xfrm>
            <a:off x="0" y="0"/>
            <a:ext cx="1066800" cy="933450"/>
          </a:xfrm>
          <a:prstGeom prst="rect">
            <a:avLst/>
          </a:prstGeom>
          <a:solidFill>
            <a:srgbClr val="0000FF"/>
          </a:solidFill>
          <a:ln w="38100">
            <a:noFill/>
            <a:miter lim="800000"/>
            <a:headEnd/>
            <a:tailEnd/>
          </a:ln>
        </p:spPr>
      </p:pic>
      <p:pic>
        <p:nvPicPr>
          <p:cNvPr id="7" name="Picture 9" descr="Complete_0"/>
          <p:cNvPicPr>
            <a:picLocks noChangeAspect="1" noChangeArrowheads="1"/>
          </p:cNvPicPr>
          <p:nvPr/>
        </p:nvPicPr>
        <p:blipFill>
          <a:blip r:embed="rId3"/>
          <a:srcRect/>
          <a:stretch>
            <a:fillRect/>
          </a:stretch>
        </p:blipFill>
        <p:spPr bwMode="auto">
          <a:xfrm>
            <a:off x="7815263" y="14288"/>
            <a:ext cx="1300163" cy="933450"/>
          </a:xfrm>
          <a:prstGeom prst="rect">
            <a:avLst/>
          </a:prstGeom>
          <a:noFill/>
          <a:ln w="38100">
            <a:noFill/>
            <a:miter lim="800000"/>
            <a:headEnd/>
            <a:tailEnd/>
          </a:ln>
        </p:spPr>
      </p:pic>
      <p:sp>
        <p:nvSpPr>
          <p:cNvPr id="8" name="Line 10"/>
          <p:cNvSpPr>
            <a:spLocks noChangeShapeType="1"/>
          </p:cNvSpPr>
          <p:nvPr/>
        </p:nvSpPr>
        <p:spPr bwMode="auto">
          <a:xfrm flipH="1">
            <a:off x="0" y="971550"/>
            <a:ext cx="9144000" cy="0"/>
          </a:xfrm>
          <a:prstGeom prst="line">
            <a:avLst/>
          </a:prstGeom>
          <a:noFill/>
          <a:ln w="76200">
            <a:solidFill>
              <a:srgbClr val="0000FF"/>
            </a:solidFill>
            <a:round/>
            <a:headEnd/>
            <a:tailEnd/>
          </a:ln>
        </p:spPr>
        <p:txBody>
          <a:bodyPr/>
          <a:lstStyle/>
          <a:p>
            <a:endParaRPr lang="fr-FR"/>
          </a:p>
        </p:txBody>
      </p:sp>
      <p:pic>
        <p:nvPicPr>
          <p:cNvPr id="9" name="Picture 11"/>
          <p:cNvPicPr>
            <a:picLocks noChangeAspect="1" noChangeArrowheads="1"/>
          </p:cNvPicPr>
          <p:nvPr/>
        </p:nvPicPr>
        <p:blipFill>
          <a:blip r:embed="rId4"/>
          <a:srcRect/>
          <a:stretch>
            <a:fillRect/>
          </a:stretch>
        </p:blipFill>
        <p:spPr bwMode="auto">
          <a:xfrm>
            <a:off x="1066800" y="0"/>
            <a:ext cx="6705600" cy="9144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28700"/>
            <a:ext cx="8229600" cy="456083"/>
          </a:xfrm>
        </p:spPr>
        <p:txBody>
          <a:bodyPr>
            <a:noAutofit/>
          </a:bodyPr>
          <a:lstStyle/>
          <a:p>
            <a:r>
              <a:rPr lang="fr-FR" sz="2400" b="1" dirty="0">
                <a:solidFill>
                  <a:srgbClr val="0000FF"/>
                </a:solidFill>
                <a:latin typeface="Times New Roman" panose="02020603050405020304" pitchFamily="18" charset="0"/>
                <a:cs typeface="Times New Roman" panose="02020603050405020304" pitchFamily="18" charset="0"/>
              </a:rPr>
              <a:t> 4. PROPOSITIONS D’AMELIORATIONS</a:t>
            </a:r>
            <a:endParaRPr lang="fr-FR" sz="2400" dirty="0"/>
          </a:p>
        </p:txBody>
      </p:sp>
      <p:sp>
        <p:nvSpPr>
          <p:cNvPr id="3" name="Content Placeholder 2"/>
          <p:cNvSpPr>
            <a:spLocks noGrp="1"/>
          </p:cNvSpPr>
          <p:nvPr>
            <p:ph idx="1"/>
          </p:nvPr>
        </p:nvSpPr>
        <p:spPr>
          <a:xfrm>
            <a:off x="251520" y="1700808"/>
            <a:ext cx="8640960" cy="4824536"/>
          </a:xfrm>
        </p:spPr>
        <p:txBody>
          <a:bodyPr>
            <a:normAutofit fontScale="92500"/>
          </a:bodyPr>
          <a:lstStyle/>
          <a:p>
            <a:r>
              <a:rPr lang="fr-FR" sz="2800" b="1" dirty="0">
                <a:solidFill>
                  <a:srgbClr val="0000FF"/>
                </a:solidFill>
                <a:latin typeface="Times New Roman" panose="02020603050405020304" pitchFamily="18" charset="0"/>
                <a:cs typeface="Times New Roman" panose="02020603050405020304" pitchFamily="18" charset="0"/>
              </a:rPr>
              <a:t>Le nombre minimum d’EMF de catégorie 1 pour créer un réseau</a:t>
            </a:r>
            <a:r>
              <a:rPr lang="fr-FR" sz="2800" dirty="0">
                <a:latin typeface="Times New Roman" panose="02020603050405020304" pitchFamily="18" charset="0"/>
                <a:cs typeface="Times New Roman" panose="02020603050405020304" pitchFamily="18" charset="0"/>
              </a:rPr>
              <a:t> devrait </a:t>
            </a:r>
            <a:r>
              <a:rPr lang="fr-FR" sz="2800" dirty="0" smtClean="0">
                <a:solidFill>
                  <a:srgbClr val="0000FF"/>
                </a:solidFill>
                <a:latin typeface="Times New Roman" panose="02020603050405020304" pitchFamily="18" charset="0"/>
                <a:cs typeface="Times New Roman" panose="02020603050405020304" pitchFamily="18" charset="0"/>
              </a:rPr>
              <a:t>passer de 5 à 10 ou 15 </a:t>
            </a:r>
            <a:r>
              <a:rPr lang="fr-FR" sz="2800" dirty="0">
                <a:latin typeface="Times New Roman" panose="02020603050405020304" pitchFamily="18" charset="0"/>
                <a:cs typeface="Times New Roman" panose="02020603050405020304" pitchFamily="18" charset="0"/>
              </a:rPr>
              <a:t>pour freiner les appétits de désaffiliation chez certains EMF appartenant à un réseau. Nous en avons la preuve actuellement avec la naissance du réseau RECCUCAM</a:t>
            </a:r>
            <a:r>
              <a:rPr lang="fr-FR" sz="2800" dirty="0" smtClean="0">
                <a:latin typeface="Times New Roman" panose="02020603050405020304" pitchFamily="18" charset="0"/>
                <a:cs typeface="Times New Roman" panose="02020603050405020304" pitchFamily="18" charset="0"/>
              </a:rPr>
              <a:t>.</a:t>
            </a:r>
            <a:endParaRPr lang="fr-FR" sz="2800" dirty="0">
              <a:latin typeface="Times New Roman" panose="02020603050405020304" pitchFamily="18" charset="0"/>
              <a:cs typeface="Times New Roman" panose="02020603050405020304" pitchFamily="18" charset="0"/>
            </a:endParaRPr>
          </a:p>
          <a:p>
            <a:pPr algn="just"/>
            <a:r>
              <a:rPr lang="fr-FR" sz="2800" b="1" dirty="0">
                <a:solidFill>
                  <a:srgbClr val="0000FF"/>
                </a:solidFill>
                <a:latin typeface="Times New Roman" panose="02020603050405020304" pitchFamily="18" charset="0"/>
                <a:cs typeface="Times New Roman" panose="02020603050405020304" pitchFamily="18" charset="0"/>
              </a:rPr>
              <a:t>T</a:t>
            </a:r>
            <a:r>
              <a:rPr lang="fr-FR" sz="2800" b="1" dirty="0" smtClean="0">
                <a:solidFill>
                  <a:srgbClr val="0000FF"/>
                </a:solidFill>
                <a:latin typeface="Times New Roman" panose="02020603050405020304" pitchFamily="18" charset="0"/>
                <a:cs typeface="Times New Roman" panose="02020603050405020304" pitchFamily="18" charset="0"/>
              </a:rPr>
              <a:t>oute décision de licenciement d’un dirigeant agrée </a:t>
            </a:r>
            <a:r>
              <a:rPr lang="fr-FR" sz="2800" dirty="0" smtClean="0">
                <a:latin typeface="Times New Roman" panose="02020603050405020304" pitchFamily="18" charset="0"/>
                <a:cs typeface="Times New Roman" panose="02020603050405020304" pitchFamily="18" charset="0"/>
              </a:rPr>
              <a:t>devrait </a:t>
            </a:r>
            <a:r>
              <a:rPr lang="fr-FR" sz="2800" dirty="0">
                <a:latin typeface="Times New Roman" panose="02020603050405020304" pitchFamily="18" charset="0"/>
                <a:cs typeface="Times New Roman" panose="02020603050405020304" pitchFamily="18" charset="0"/>
              </a:rPr>
              <a:t>requérir l’information préalable de la COBAC  dans les délais définis sinon  l’utilité de l’agrément peut être mise en cause</a:t>
            </a:r>
            <a:r>
              <a:rPr lang="fr-FR" sz="2800" dirty="0" smtClean="0">
                <a:latin typeface="Times New Roman" panose="02020603050405020304" pitchFamily="18" charset="0"/>
                <a:cs typeface="Times New Roman" panose="02020603050405020304" pitchFamily="18" charset="0"/>
              </a:rPr>
              <a:t>.</a:t>
            </a:r>
            <a:endParaRPr lang="fr-FR" sz="2800" dirty="0">
              <a:latin typeface="Times New Roman" panose="02020603050405020304" pitchFamily="18" charset="0"/>
              <a:cs typeface="Times New Roman" panose="02020603050405020304" pitchFamily="18" charset="0"/>
            </a:endParaRPr>
          </a:p>
          <a:p>
            <a:pPr algn="just"/>
            <a:r>
              <a:rPr lang="fr-FR" sz="2800" dirty="0">
                <a:latin typeface="Times New Roman" panose="02020603050405020304" pitchFamily="18" charset="0"/>
                <a:cs typeface="Times New Roman" panose="02020603050405020304" pitchFamily="18" charset="0"/>
              </a:rPr>
              <a:t>L’élaboration des textes et l’organisation de la profession </a:t>
            </a:r>
            <a:r>
              <a:rPr lang="fr-FR" sz="2800" dirty="0" smtClean="0">
                <a:latin typeface="Times New Roman" panose="02020603050405020304" pitchFamily="18" charset="0"/>
                <a:cs typeface="Times New Roman" panose="02020603050405020304" pitchFamily="18" charset="0"/>
              </a:rPr>
              <a:t>devrait </a:t>
            </a:r>
            <a:r>
              <a:rPr lang="fr-FR" sz="2800" dirty="0">
                <a:latin typeface="Times New Roman" panose="02020603050405020304" pitchFamily="18" charset="0"/>
                <a:cs typeface="Times New Roman" panose="02020603050405020304" pitchFamily="18" charset="0"/>
              </a:rPr>
              <a:t>tenir compte des spécificités des EMF de catégorie 1.</a:t>
            </a:r>
          </a:p>
          <a:p>
            <a:endParaRPr lang="fr-FR" dirty="0"/>
          </a:p>
          <a:p>
            <a:pPr marL="0" indent="0">
              <a:buNone/>
            </a:pPr>
            <a:endParaRPr lang="fr-FR" dirty="0"/>
          </a:p>
        </p:txBody>
      </p:sp>
      <p:sp>
        <p:nvSpPr>
          <p:cNvPr id="4" name="Line 6"/>
          <p:cNvSpPr>
            <a:spLocks noChangeShapeType="1"/>
          </p:cNvSpPr>
          <p:nvPr/>
        </p:nvSpPr>
        <p:spPr bwMode="auto">
          <a:xfrm>
            <a:off x="33338" y="0"/>
            <a:ext cx="0" cy="6858000"/>
          </a:xfrm>
          <a:prstGeom prst="line">
            <a:avLst/>
          </a:prstGeom>
          <a:noFill/>
          <a:ln w="76200">
            <a:solidFill>
              <a:srgbClr val="0000FF"/>
            </a:solidFill>
            <a:round/>
            <a:headEnd/>
            <a:tailEnd/>
          </a:ln>
        </p:spPr>
        <p:txBody>
          <a:bodyPr/>
          <a:lstStyle/>
          <a:p>
            <a:endParaRPr lang="fr-FR"/>
          </a:p>
        </p:txBody>
      </p:sp>
      <p:sp>
        <p:nvSpPr>
          <p:cNvPr id="5" name="Rectangle 7"/>
          <p:cNvSpPr>
            <a:spLocks noChangeArrowheads="1"/>
          </p:cNvSpPr>
          <p:nvPr/>
        </p:nvSpPr>
        <p:spPr bwMode="auto">
          <a:xfrm>
            <a:off x="14288" y="6781800"/>
            <a:ext cx="9129713" cy="76200"/>
          </a:xfrm>
          <a:prstGeom prst="rect">
            <a:avLst/>
          </a:prstGeom>
          <a:solidFill>
            <a:srgbClr val="0000FF"/>
          </a:solidFill>
          <a:ln w="9525">
            <a:solidFill>
              <a:srgbClr val="0000FF"/>
            </a:solidFill>
            <a:miter lim="800000"/>
            <a:headEnd/>
            <a:tailEnd/>
          </a:ln>
        </p:spPr>
        <p:txBody>
          <a:bodyPr wrap="none" anchor="ctr"/>
          <a:lstStyle/>
          <a:p>
            <a:pPr algn="ctr" eaLnBrk="1" hangingPunct="1"/>
            <a:endParaRPr lang="en-US" altLang="en-US"/>
          </a:p>
        </p:txBody>
      </p:sp>
      <p:pic>
        <p:nvPicPr>
          <p:cNvPr id="6" name="Picture 8" descr="Complete_0"/>
          <p:cNvPicPr>
            <a:picLocks noChangeAspect="1" noChangeArrowheads="1"/>
          </p:cNvPicPr>
          <p:nvPr/>
        </p:nvPicPr>
        <p:blipFill>
          <a:blip r:embed="rId2"/>
          <a:srcRect/>
          <a:stretch>
            <a:fillRect/>
          </a:stretch>
        </p:blipFill>
        <p:spPr bwMode="auto">
          <a:xfrm>
            <a:off x="0" y="0"/>
            <a:ext cx="1066800" cy="933450"/>
          </a:xfrm>
          <a:prstGeom prst="rect">
            <a:avLst/>
          </a:prstGeom>
          <a:solidFill>
            <a:srgbClr val="0000FF"/>
          </a:solidFill>
          <a:ln w="38100">
            <a:noFill/>
            <a:miter lim="800000"/>
            <a:headEnd/>
            <a:tailEnd/>
          </a:ln>
        </p:spPr>
      </p:pic>
      <p:pic>
        <p:nvPicPr>
          <p:cNvPr id="7" name="Picture 9" descr="Complete_0"/>
          <p:cNvPicPr>
            <a:picLocks noChangeAspect="1" noChangeArrowheads="1"/>
          </p:cNvPicPr>
          <p:nvPr/>
        </p:nvPicPr>
        <p:blipFill>
          <a:blip r:embed="rId3"/>
          <a:srcRect/>
          <a:stretch>
            <a:fillRect/>
          </a:stretch>
        </p:blipFill>
        <p:spPr bwMode="auto">
          <a:xfrm>
            <a:off x="7815263" y="14288"/>
            <a:ext cx="1300163" cy="933450"/>
          </a:xfrm>
          <a:prstGeom prst="rect">
            <a:avLst/>
          </a:prstGeom>
          <a:noFill/>
          <a:ln w="38100">
            <a:noFill/>
            <a:miter lim="800000"/>
            <a:headEnd/>
            <a:tailEnd/>
          </a:ln>
        </p:spPr>
      </p:pic>
      <p:sp>
        <p:nvSpPr>
          <p:cNvPr id="8" name="Line 10"/>
          <p:cNvSpPr>
            <a:spLocks noChangeShapeType="1"/>
          </p:cNvSpPr>
          <p:nvPr/>
        </p:nvSpPr>
        <p:spPr bwMode="auto">
          <a:xfrm flipH="1">
            <a:off x="0" y="971550"/>
            <a:ext cx="9144000" cy="0"/>
          </a:xfrm>
          <a:prstGeom prst="line">
            <a:avLst/>
          </a:prstGeom>
          <a:noFill/>
          <a:ln w="76200">
            <a:solidFill>
              <a:srgbClr val="0000FF"/>
            </a:solidFill>
            <a:round/>
            <a:headEnd/>
            <a:tailEnd/>
          </a:ln>
        </p:spPr>
        <p:txBody>
          <a:bodyPr/>
          <a:lstStyle/>
          <a:p>
            <a:endParaRPr lang="fr-FR"/>
          </a:p>
        </p:txBody>
      </p:sp>
      <p:pic>
        <p:nvPicPr>
          <p:cNvPr id="9" name="Picture 11"/>
          <p:cNvPicPr>
            <a:picLocks noChangeAspect="1" noChangeArrowheads="1"/>
          </p:cNvPicPr>
          <p:nvPr/>
        </p:nvPicPr>
        <p:blipFill>
          <a:blip r:embed="rId4"/>
          <a:srcRect/>
          <a:stretch>
            <a:fillRect/>
          </a:stretch>
        </p:blipFill>
        <p:spPr bwMode="auto">
          <a:xfrm>
            <a:off x="1066800" y="0"/>
            <a:ext cx="6705600" cy="9144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08462"/>
            <a:ext cx="8229600" cy="1143000"/>
          </a:xfrm>
        </p:spPr>
        <p:txBody>
          <a:bodyPr>
            <a:normAutofit/>
          </a:bodyPr>
          <a:lstStyle/>
          <a:p>
            <a:r>
              <a:rPr lang="fr-FR" sz="2800" b="1" dirty="0" smtClean="0">
                <a:solidFill>
                  <a:srgbClr val="0000FF"/>
                </a:solidFill>
              </a:rPr>
              <a:t>5 .</a:t>
            </a:r>
            <a:r>
              <a:rPr lang="fr-FR" sz="3200" b="1" dirty="0" smtClean="0">
                <a:solidFill>
                  <a:srgbClr val="0000FF"/>
                </a:solidFill>
              </a:rPr>
              <a:t>CONCLUSION</a:t>
            </a:r>
            <a:r>
              <a:rPr lang="fr-FR" sz="2800" b="1" dirty="0" smtClean="0">
                <a:solidFill>
                  <a:srgbClr val="0000FF"/>
                </a:solidFill>
              </a:rPr>
              <a:t> </a:t>
            </a:r>
            <a:r>
              <a:rPr lang="fr-FR" sz="2800" dirty="0" smtClean="0">
                <a:solidFill>
                  <a:srgbClr val="0000FF"/>
                </a:solidFill>
              </a:rPr>
              <a:t> </a:t>
            </a:r>
            <a:endParaRPr lang="fr-FR" sz="2800" dirty="0">
              <a:solidFill>
                <a:srgbClr val="0000FF"/>
              </a:solidFill>
            </a:endParaRPr>
          </a:p>
        </p:txBody>
      </p:sp>
      <p:sp>
        <p:nvSpPr>
          <p:cNvPr id="3" name="Content Placeholder 2"/>
          <p:cNvSpPr>
            <a:spLocks noGrp="1"/>
          </p:cNvSpPr>
          <p:nvPr>
            <p:ph idx="1"/>
          </p:nvPr>
        </p:nvSpPr>
        <p:spPr>
          <a:xfrm>
            <a:off x="251520" y="2281236"/>
            <a:ext cx="8282880" cy="4525963"/>
          </a:xfrm>
        </p:spPr>
        <p:txBody>
          <a:bodyPr>
            <a:normAutofit fontScale="85000" lnSpcReduction="20000"/>
          </a:bodyPr>
          <a:lstStyle/>
          <a:p>
            <a:pPr algn="just">
              <a:buNone/>
            </a:pPr>
            <a:r>
              <a:rPr lang="fr-FR" dirty="0" smtClean="0"/>
              <a:t>	</a:t>
            </a:r>
            <a:r>
              <a:rPr lang="fr-FR" dirty="0" smtClean="0">
                <a:latin typeface="Times New Roman" panose="02020603050405020304" pitchFamily="18" charset="0"/>
                <a:cs typeface="Times New Roman" panose="02020603050405020304" pitchFamily="18" charset="0"/>
              </a:rPr>
              <a:t>Le réseau </a:t>
            </a:r>
            <a:r>
              <a:rPr lang="fr-FR" dirty="0" err="1" smtClean="0">
                <a:latin typeface="Times New Roman" panose="02020603050405020304" pitchFamily="18" charset="0"/>
                <a:cs typeface="Times New Roman" panose="02020603050405020304" pitchFamily="18" charset="0"/>
              </a:rPr>
              <a:t>CamCCUL</a:t>
            </a:r>
            <a:r>
              <a:rPr lang="fr-FR" dirty="0" smtClean="0">
                <a:latin typeface="Times New Roman" panose="02020603050405020304" pitchFamily="18" charset="0"/>
                <a:cs typeface="Times New Roman" panose="02020603050405020304" pitchFamily="18" charset="0"/>
              </a:rPr>
              <a:t> est engagé dans une mutation interne qui est impulsée à la fois par la l’évolution de la règlementation  et surtout par le soucis de s’arrimer aux nouvelles technologies gages d’un meilleur service à ses membres.</a:t>
            </a:r>
          </a:p>
          <a:p>
            <a:pPr algn="just">
              <a:buNone/>
            </a:pPr>
            <a:endParaRPr lang="fr-FR" dirty="0" smtClean="0">
              <a:latin typeface="Times New Roman" panose="02020603050405020304" pitchFamily="18" charset="0"/>
              <a:cs typeface="Times New Roman" panose="02020603050405020304" pitchFamily="18" charset="0"/>
            </a:endParaRPr>
          </a:p>
          <a:p>
            <a:pPr algn="just">
              <a:buNone/>
            </a:pPr>
            <a:r>
              <a:rPr lang="fr-FR" dirty="0" smtClean="0">
                <a:latin typeface="Times New Roman" panose="02020603050405020304" pitchFamily="18" charset="0"/>
                <a:cs typeface="Times New Roman" panose="02020603050405020304" pitchFamily="18" charset="0"/>
              </a:rPr>
              <a:t>	Mais la question se pose : comment mettre en œuvre un contrôle et une supervision efficace dans un environnement hostile exacerbé par les crises socio politiques </a:t>
            </a:r>
            <a:r>
              <a:rPr lang="fr-FR" dirty="0" smtClean="0">
                <a:latin typeface="Times New Roman" panose="02020603050405020304" pitchFamily="18" charset="0"/>
                <a:cs typeface="Times New Roman" panose="02020603050405020304" pitchFamily="18" charset="0"/>
              </a:rPr>
              <a:t>dans les </a:t>
            </a:r>
            <a:r>
              <a:rPr lang="fr-FR" dirty="0" smtClean="0">
                <a:latin typeface="Times New Roman" panose="02020603050405020304" pitchFamily="18" charset="0"/>
                <a:cs typeface="Times New Roman" panose="02020603050405020304" pitchFamily="18" charset="0"/>
              </a:rPr>
              <a:t>régions du Cameroun où le réseau est solidement implanté?</a:t>
            </a:r>
          </a:p>
          <a:p>
            <a:pPr algn="just">
              <a:buNone/>
            </a:pPr>
            <a:r>
              <a:rPr lang="fr-FR" dirty="0" smtClean="0">
                <a:latin typeface="Times New Roman" panose="02020603050405020304" pitchFamily="18" charset="0"/>
                <a:cs typeface="Times New Roman" panose="02020603050405020304" pitchFamily="18" charset="0"/>
              </a:rPr>
              <a:t>	</a:t>
            </a:r>
          </a:p>
        </p:txBody>
      </p:sp>
      <p:sp>
        <p:nvSpPr>
          <p:cNvPr id="4" name="Line 6"/>
          <p:cNvSpPr>
            <a:spLocks noChangeShapeType="1"/>
          </p:cNvSpPr>
          <p:nvPr/>
        </p:nvSpPr>
        <p:spPr bwMode="auto">
          <a:xfrm>
            <a:off x="33338" y="0"/>
            <a:ext cx="0" cy="6858000"/>
          </a:xfrm>
          <a:prstGeom prst="line">
            <a:avLst/>
          </a:prstGeom>
          <a:noFill/>
          <a:ln w="76200">
            <a:solidFill>
              <a:srgbClr val="0000FF"/>
            </a:solidFill>
            <a:round/>
            <a:headEnd/>
            <a:tailEnd/>
          </a:ln>
        </p:spPr>
        <p:txBody>
          <a:bodyPr/>
          <a:lstStyle/>
          <a:p>
            <a:endParaRPr lang="fr-FR"/>
          </a:p>
        </p:txBody>
      </p:sp>
      <p:sp>
        <p:nvSpPr>
          <p:cNvPr id="5" name="Rectangle 7"/>
          <p:cNvSpPr>
            <a:spLocks noChangeArrowheads="1"/>
          </p:cNvSpPr>
          <p:nvPr/>
        </p:nvSpPr>
        <p:spPr bwMode="auto">
          <a:xfrm>
            <a:off x="14288" y="6781800"/>
            <a:ext cx="9129713" cy="76200"/>
          </a:xfrm>
          <a:prstGeom prst="rect">
            <a:avLst/>
          </a:prstGeom>
          <a:solidFill>
            <a:srgbClr val="0000FF"/>
          </a:solidFill>
          <a:ln w="9525">
            <a:solidFill>
              <a:srgbClr val="0000FF"/>
            </a:solidFill>
            <a:miter lim="800000"/>
            <a:headEnd/>
            <a:tailEnd/>
          </a:ln>
        </p:spPr>
        <p:txBody>
          <a:bodyPr wrap="none" anchor="ctr"/>
          <a:lstStyle/>
          <a:p>
            <a:pPr algn="ctr" eaLnBrk="1" hangingPunct="1"/>
            <a:endParaRPr lang="en-US" altLang="en-US"/>
          </a:p>
        </p:txBody>
      </p:sp>
      <p:pic>
        <p:nvPicPr>
          <p:cNvPr id="6" name="Picture 8" descr="Complete_0"/>
          <p:cNvPicPr>
            <a:picLocks noChangeAspect="1" noChangeArrowheads="1"/>
          </p:cNvPicPr>
          <p:nvPr/>
        </p:nvPicPr>
        <p:blipFill>
          <a:blip r:embed="rId3"/>
          <a:srcRect/>
          <a:stretch>
            <a:fillRect/>
          </a:stretch>
        </p:blipFill>
        <p:spPr bwMode="auto">
          <a:xfrm>
            <a:off x="0" y="0"/>
            <a:ext cx="1066800" cy="933450"/>
          </a:xfrm>
          <a:prstGeom prst="rect">
            <a:avLst/>
          </a:prstGeom>
          <a:solidFill>
            <a:srgbClr val="0000FF"/>
          </a:solidFill>
          <a:ln w="38100">
            <a:noFill/>
            <a:miter lim="800000"/>
            <a:headEnd/>
            <a:tailEnd/>
          </a:ln>
        </p:spPr>
      </p:pic>
      <p:pic>
        <p:nvPicPr>
          <p:cNvPr id="7" name="Picture 9" descr="Complete_0"/>
          <p:cNvPicPr>
            <a:picLocks noChangeAspect="1" noChangeArrowheads="1"/>
          </p:cNvPicPr>
          <p:nvPr/>
        </p:nvPicPr>
        <p:blipFill>
          <a:blip r:embed="rId4"/>
          <a:srcRect/>
          <a:stretch>
            <a:fillRect/>
          </a:stretch>
        </p:blipFill>
        <p:spPr bwMode="auto">
          <a:xfrm>
            <a:off x="7815263" y="14288"/>
            <a:ext cx="1300163" cy="933450"/>
          </a:xfrm>
          <a:prstGeom prst="rect">
            <a:avLst/>
          </a:prstGeom>
          <a:noFill/>
          <a:ln w="38100">
            <a:noFill/>
            <a:miter lim="800000"/>
            <a:headEnd/>
            <a:tailEnd/>
          </a:ln>
        </p:spPr>
      </p:pic>
      <p:sp>
        <p:nvSpPr>
          <p:cNvPr id="8" name="Line 10"/>
          <p:cNvSpPr>
            <a:spLocks noChangeShapeType="1"/>
          </p:cNvSpPr>
          <p:nvPr/>
        </p:nvSpPr>
        <p:spPr bwMode="auto">
          <a:xfrm flipH="1">
            <a:off x="0" y="971550"/>
            <a:ext cx="9144000" cy="0"/>
          </a:xfrm>
          <a:prstGeom prst="line">
            <a:avLst/>
          </a:prstGeom>
          <a:noFill/>
          <a:ln w="76200">
            <a:solidFill>
              <a:srgbClr val="0000FF"/>
            </a:solidFill>
            <a:round/>
            <a:headEnd/>
            <a:tailEnd/>
          </a:ln>
        </p:spPr>
        <p:txBody>
          <a:bodyPr/>
          <a:lstStyle/>
          <a:p>
            <a:endParaRPr lang="fr-FR"/>
          </a:p>
        </p:txBody>
      </p:sp>
      <p:pic>
        <p:nvPicPr>
          <p:cNvPr id="9" name="Picture 11"/>
          <p:cNvPicPr>
            <a:picLocks noChangeAspect="1" noChangeArrowheads="1"/>
          </p:cNvPicPr>
          <p:nvPr/>
        </p:nvPicPr>
        <p:blipFill>
          <a:blip r:embed="rId5"/>
          <a:srcRect/>
          <a:stretch>
            <a:fillRect/>
          </a:stretch>
        </p:blipFill>
        <p:spPr bwMode="auto">
          <a:xfrm>
            <a:off x="1066800" y="0"/>
            <a:ext cx="6705600" cy="9144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2984"/>
            <a:ext cx="8229600" cy="4983179"/>
          </a:xfrm>
        </p:spPr>
        <p:txBody>
          <a:bodyPr/>
          <a:lstStyle/>
          <a:p>
            <a:pPr algn="ctr">
              <a:buNone/>
            </a:pPr>
            <a:endParaRPr lang="fr-FR" dirty="0" smtClean="0"/>
          </a:p>
          <a:p>
            <a:pPr algn="ctr">
              <a:buNone/>
            </a:pPr>
            <a:endParaRPr lang="fr-FR" dirty="0"/>
          </a:p>
          <a:p>
            <a:pPr algn="ctr">
              <a:buNone/>
            </a:pPr>
            <a:endParaRPr lang="fr-FR" dirty="0" smtClean="0"/>
          </a:p>
          <a:p>
            <a:pPr algn="ctr">
              <a:buNone/>
            </a:pPr>
            <a:r>
              <a:rPr lang="fr-FR" sz="4400" b="1" dirty="0" smtClean="0">
                <a:solidFill>
                  <a:srgbClr val="0000FF"/>
                </a:solidFill>
              </a:rPr>
              <a:t>MERCI </a:t>
            </a:r>
            <a:endParaRPr lang="fr-FR" sz="4400" b="1" dirty="0">
              <a:solidFill>
                <a:srgbClr val="0000FF"/>
              </a:solidFill>
            </a:endParaRPr>
          </a:p>
        </p:txBody>
      </p:sp>
      <p:sp>
        <p:nvSpPr>
          <p:cNvPr id="4" name="Line 6"/>
          <p:cNvSpPr>
            <a:spLocks noChangeShapeType="1"/>
          </p:cNvSpPr>
          <p:nvPr/>
        </p:nvSpPr>
        <p:spPr bwMode="auto">
          <a:xfrm>
            <a:off x="33338" y="0"/>
            <a:ext cx="0" cy="6858000"/>
          </a:xfrm>
          <a:prstGeom prst="line">
            <a:avLst/>
          </a:prstGeom>
          <a:noFill/>
          <a:ln w="76200">
            <a:solidFill>
              <a:srgbClr val="0000FF"/>
            </a:solidFill>
            <a:round/>
            <a:headEnd/>
            <a:tailEnd/>
          </a:ln>
        </p:spPr>
        <p:txBody>
          <a:bodyPr/>
          <a:lstStyle/>
          <a:p>
            <a:endParaRPr lang="fr-FR"/>
          </a:p>
        </p:txBody>
      </p:sp>
      <p:sp>
        <p:nvSpPr>
          <p:cNvPr id="5" name="Rectangle 7"/>
          <p:cNvSpPr>
            <a:spLocks noChangeArrowheads="1"/>
          </p:cNvSpPr>
          <p:nvPr/>
        </p:nvSpPr>
        <p:spPr bwMode="auto">
          <a:xfrm>
            <a:off x="14288" y="6781800"/>
            <a:ext cx="9129713" cy="76200"/>
          </a:xfrm>
          <a:prstGeom prst="rect">
            <a:avLst/>
          </a:prstGeom>
          <a:solidFill>
            <a:srgbClr val="0000FF"/>
          </a:solidFill>
          <a:ln w="9525">
            <a:solidFill>
              <a:srgbClr val="0000FF"/>
            </a:solidFill>
            <a:miter lim="800000"/>
            <a:headEnd/>
            <a:tailEnd/>
          </a:ln>
        </p:spPr>
        <p:txBody>
          <a:bodyPr wrap="none" anchor="ctr"/>
          <a:lstStyle/>
          <a:p>
            <a:pPr algn="ctr" eaLnBrk="1" hangingPunct="1"/>
            <a:endParaRPr lang="en-US" altLang="en-US"/>
          </a:p>
        </p:txBody>
      </p:sp>
      <p:pic>
        <p:nvPicPr>
          <p:cNvPr id="6" name="Picture 8" descr="Complete_0"/>
          <p:cNvPicPr>
            <a:picLocks noChangeAspect="1" noChangeArrowheads="1"/>
          </p:cNvPicPr>
          <p:nvPr/>
        </p:nvPicPr>
        <p:blipFill>
          <a:blip r:embed="rId2"/>
          <a:srcRect/>
          <a:stretch>
            <a:fillRect/>
          </a:stretch>
        </p:blipFill>
        <p:spPr bwMode="auto">
          <a:xfrm>
            <a:off x="0" y="0"/>
            <a:ext cx="1066800" cy="933450"/>
          </a:xfrm>
          <a:prstGeom prst="rect">
            <a:avLst/>
          </a:prstGeom>
          <a:solidFill>
            <a:srgbClr val="0000FF"/>
          </a:solidFill>
          <a:ln w="38100">
            <a:noFill/>
            <a:miter lim="800000"/>
            <a:headEnd/>
            <a:tailEnd/>
          </a:ln>
        </p:spPr>
      </p:pic>
      <p:pic>
        <p:nvPicPr>
          <p:cNvPr id="7" name="Picture 9" descr="Complete_0"/>
          <p:cNvPicPr>
            <a:picLocks noChangeAspect="1" noChangeArrowheads="1"/>
          </p:cNvPicPr>
          <p:nvPr/>
        </p:nvPicPr>
        <p:blipFill>
          <a:blip r:embed="rId3"/>
          <a:srcRect/>
          <a:stretch>
            <a:fillRect/>
          </a:stretch>
        </p:blipFill>
        <p:spPr bwMode="auto">
          <a:xfrm>
            <a:off x="7815263" y="14288"/>
            <a:ext cx="1300163" cy="933450"/>
          </a:xfrm>
          <a:prstGeom prst="rect">
            <a:avLst/>
          </a:prstGeom>
          <a:noFill/>
          <a:ln w="38100">
            <a:noFill/>
            <a:miter lim="800000"/>
            <a:headEnd/>
            <a:tailEnd/>
          </a:ln>
        </p:spPr>
      </p:pic>
      <p:sp>
        <p:nvSpPr>
          <p:cNvPr id="8" name="Line 10"/>
          <p:cNvSpPr>
            <a:spLocks noChangeShapeType="1"/>
          </p:cNvSpPr>
          <p:nvPr/>
        </p:nvSpPr>
        <p:spPr bwMode="auto">
          <a:xfrm flipH="1">
            <a:off x="0" y="971550"/>
            <a:ext cx="9144000" cy="0"/>
          </a:xfrm>
          <a:prstGeom prst="line">
            <a:avLst/>
          </a:prstGeom>
          <a:noFill/>
          <a:ln w="76200">
            <a:solidFill>
              <a:srgbClr val="0000FF"/>
            </a:solidFill>
            <a:round/>
            <a:headEnd/>
            <a:tailEnd/>
          </a:ln>
        </p:spPr>
        <p:txBody>
          <a:bodyPr/>
          <a:lstStyle/>
          <a:p>
            <a:endParaRPr lang="fr-FR"/>
          </a:p>
        </p:txBody>
      </p:sp>
      <p:pic>
        <p:nvPicPr>
          <p:cNvPr id="9" name="Picture 11"/>
          <p:cNvPicPr>
            <a:picLocks noChangeAspect="1" noChangeArrowheads="1"/>
          </p:cNvPicPr>
          <p:nvPr/>
        </p:nvPicPr>
        <p:blipFill>
          <a:blip r:embed="rId4"/>
          <a:srcRect/>
          <a:stretch>
            <a:fillRect/>
          </a:stretch>
        </p:blipFill>
        <p:spPr bwMode="auto">
          <a:xfrm>
            <a:off x="1066800" y="0"/>
            <a:ext cx="6705600" cy="9144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4"/>
          <p:cNvSpPr>
            <a:spLocks noChangeArrowheads="1"/>
          </p:cNvSpPr>
          <p:nvPr/>
        </p:nvSpPr>
        <p:spPr bwMode="auto">
          <a:xfrm>
            <a:off x="276226" y="1229699"/>
            <a:ext cx="8688262" cy="5293953"/>
          </a:xfrm>
          <a:prstGeom prst="rect">
            <a:avLst/>
          </a:prstGeom>
          <a:noFill/>
          <a:ln w="9525">
            <a:noFill/>
            <a:miter lim="800000"/>
            <a:headEnd/>
            <a:tailEnd/>
          </a:ln>
        </p:spPr>
        <p:txBody>
          <a:bodyPr anchor="ctr"/>
          <a:lstStyle/>
          <a:p>
            <a:pPr lvl="0"/>
            <a:r>
              <a:rPr lang="fr-FR" sz="4000" b="1" dirty="0" smtClean="0">
                <a:solidFill>
                  <a:srgbClr val="0070C0"/>
                </a:solidFill>
                <a:latin typeface="Times New Roman" panose="02020603050405020304" pitchFamily="18" charset="0"/>
                <a:cs typeface="Times New Roman" panose="02020603050405020304" pitchFamily="18" charset="0"/>
              </a:rPr>
              <a:t>1. BREF </a:t>
            </a:r>
            <a:r>
              <a:rPr lang="fr-FR" sz="4000" b="1" dirty="0">
                <a:solidFill>
                  <a:srgbClr val="0070C0"/>
                </a:solidFill>
                <a:latin typeface="Times New Roman" panose="02020603050405020304" pitchFamily="18" charset="0"/>
                <a:cs typeface="Times New Roman" panose="02020603050405020304" pitchFamily="18" charset="0"/>
              </a:rPr>
              <a:t>APERCU DE </a:t>
            </a:r>
            <a:r>
              <a:rPr lang="fr-FR" sz="4000" b="1" dirty="0" err="1">
                <a:solidFill>
                  <a:srgbClr val="0070C0"/>
                </a:solidFill>
                <a:latin typeface="Times New Roman" panose="02020603050405020304" pitchFamily="18" charset="0"/>
                <a:cs typeface="Times New Roman" panose="02020603050405020304" pitchFamily="18" charset="0"/>
              </a:rPr>
              <a:t>CamCCUL</a:t>
            </a:r>
            <a:endParaRPr lang="fr-FR" sz="4000" b="1" dirty="0">
              <a:solidFill>
                <a:srgbClr val="0070C0"/>
              </a:solidFill>
              <a:latin typeface="Times New Roman" panose="02020603050405020304" pitchFamily="18" charset="0"/>
              <a:cs typeface="Times New Roman" panose="02020603050405020304" pitchFamily="18" charset="0"/>
            </a:endParaRPr>
          </a:p>
          <a:p>
            <a:r>
              <a:rPr lang="fr-FR" sz="4000" b="1" dirty="0">
                <a:solidFill>
                  <a:srgbClr val="0070C0"/>
                </a:solidFill>
                <a:latin typeface="Times New Roman" panose="02020603050405020304" pitchFamily="18" charset="0"/>
                <a:cs typeface="Times New Roman" panose="02020603050405020304" pitchFamily="18" charset="0"/>
              </a:rPr>
              <a:t>1.1 Création du réseau</a:t>
            </a:r>
          </a:p>
          <a:p>
            <a:pPr algn="just"/>
            <a:r>
              <a:rPr lang="fr-FR" sz="2400" dirty="0">
                <a:latin typeface="Times New Roman" panose="02020603050405020304" pitchFamily="18" charset="0"/>
                <a:cs typeface="Times New Roman" panose="02020603050405020304" pitchFamily="18" charset="0"/>
              </a:rPr>
              <a:t>La 1ère Caisse Populaire coopérative au Cameroun a vu le jour en Septembre 1963 à </a:t>
            </a:r>
            <a:r>
              <a:rPr lang="fr-FR" sz="2400" dirty="0" err="1">
                <a:latin typeface="Times New Roman" panose="02020603050405020304" pitchFamily="18" charset="0"/>
                <a:cs typeface="Times New Roman" panose="02020603050405020304" pitchFamily="18" charset="0"/>
              </a:rPr>
              <a:t>Njinikom</a:t>
            </a:r>
            <a:r>
              <a:rPr lang="fr-FR" sz="2400" dirty="0">
                <a:latin typeface="Times New Roman" panose="02020603050405020304" pitchFamily="18" charset="0"/>
                <a:cs typeface="Times New Roman" panose="02020603050405020304" pitchFamily="18" charset="0"/>
              </a:rPr>
              <a:t>, village situé dans la région du Nord-Ouest du Cameroun par le </a:t>
            </a:r>
            <a:r>
              <a:rPr lang="fr-FR" sz="2400" dirty="0" err="1">
                <a:latin typeface="Times New Roman" panose="02020603050405020304" pitchFamily="18" charset="0"/>
                <a:cs typeface="Times New Roman" panose="02020603050405020304" pitchFamily="18" charset="0"/>
              </a:rPr>
              <a:t>Réverend</a:t>
            </a:r>
            <a:r>
              <a:rPr lang="fr-FR" sz="2400" dirty="0">
                <a:latin typeface="Times New Roman" panose="02020603050405020304" pitchFamily="18" charset="0"/>
                <a:cs typeface="Times New Roman" panose="02020603050405020304" pitchFamily="18" charset="0"/>
              </a:rPr>
              <a:t> Père JANSEN. En Août 1968, 34 Caisses populaires se regroupent et crée le réseau </a:t>
            </a:r>
            <a:r>
              <a:rPr lang="fr-FR" sz="2400" dirty="0" err="1">
                <a:latin typeface="Times New Roman" panose="02020603050405020304" pitchFamily="18" charset="0"/>
                <a:cs typeface="Times New Roman" panose="02020603050405020304" pitchFamily="18" charset="0"/>
              </a:rPr>
              <a:t>CamCCUL</a:t>
            </a:r>
            <a:r>
              <a:rPr lang="fr-FR" sz="2400" dirty="0">
                <a:latin typeface="Times New Roman" panose="02020603050405020304" pitchFamily="18" charset="0"/>
                <a:cs typeface="Times New Roman" panose="02020603050405020304" pitchFamily="18" charset="0"/>
              </a:rPr>
              <a:t>.</a:t>
            </a:r>
          </a:p>
          <a:p>
            <a:pPr algn="just"/>
            <a:r>
              <a:rPr lang="fr-FR" sz="3200" dirty="0">
                <a:latin typeface="Times New Roman" panose="02020603050405020304" pitchFamily="18" charset="0"/>
                <a:cs typeface="Times New Roman" panose="02020603050405020304" pitchFamily="18" charset="0"/>
              </a:rPr>
              <a:t> </a:t>
            </a:r>
            <a:endParaRPr lang="fr-FR" sz="3200" dirty="0" smtClean="0">
              <a:solidFill>
                <a:srgbClr val="0070C0"/>
              </a:solidFill>
              <a:latin typeface="Times New Roman" panose="02020603050405020304" pitchFamily="18" charset="0"/>
              <a:cs typeface="Times New Roman" panose="02020603050405020304" pitchFamily="18" charset="0"/>
            </a:endParaRPr>
          </a:p>
          <a:p>
            <a:r>
              <a:rPr lang="fr-FR" sz="3200" b="1" dirty="0" smtClean="0">
                <a:solidFill>
                  <a:srgbClr val="0070C0"/>
                </a:solidFill>
                <a:latin typeface="Times New Roman" panose="02020603050405020304" pitchFamily="18" charset="0"/>
                <a:cs typeface="Times New Roman" panose="02020603050405020304" pitchFamily="18" charset="0"/>
              </a:rPr>
              <a:t>1.2 Mission </a:t>
            </a:r>
            <a:r>
              <a:rPr lang="fr-FR" sz="3200" b="1" dirty="0">
                <a:solidFill>
                  <a:srgbClr val="0070C0"/>
                </a:solidFill>
                <a:latin typeface="Times New Roman" panose="02020603050405020304" pitchFamily="18" charset="0"/>
                <a:cs typeface="Times New Roman" panose="02020603050405020304" pitchFamily="18" charset="0"/>
              </a:rPr>
              <a:t>de </a:t>
            </a:r>
            <a:r>
              <a:rPr lang="fr-FR" sz="3200" b="1" dirty="0" err="1">
                <a:solidFill>
                  <a:srgbClr val="0070C0"/>
                </a:solidFill>
                <a:latin typeface="Times New Roman" panose="02020603050405020304" pitchFamily="18" charset="0"/>
                <a:cs typeface="Times New Roman" panose="02020603050405020304" pitchFamily="18" charset="0"/>
              </a:rPr>
              <a:t>CamCCUL</a:t>
            </a:r>
            <a:endParaRPr lang="fr-FR" sz="3200" dirty="0">
              <a:solidFill>
                <a:srgbClr val="0070C0"/>
              </a:solidFill>
              <a:latin typeface="Times New Roman" panose="02020603050405020304" pitchFamily="18" charset="0"/>
              <a:cs typeface="Times New Roman" panose="02020603050405020304" pitchFamily="18" charset="0"/>
            </a:endParaRPr>
          </a:p>
          <a:p>
            <a:pPr algn="just"/>
            <a:r>
              <a:rPr lang="fr-FR" sz="2400" dirty="0">
                <a:latin typeface="Times New Roman" panose="02020603050405020304" pitchFamily="18" charset="0"/>
                <a:cs typeface="Times New Roman" panose="02020603050405020304" pitchFamily="18" charset="0"/>
              </a:rPr>
              <a:t>Développer et maintenir continuellement un réseau des EMF viables respectueux des lois et règlements  qui offrent des services de microfinance efficaces pour le développement financier et social de leurs membres et communautés.</a:t>
            </a:r>
          </a:p>
        </p:txBody>
      </p:sp>
      <p:grpSp>
        <p:nvGrpSpPr>
          <p:cNvPr id="2" name="Group 5"/>
          <p:cNvGrpSpPr>
            <a:grpSpLocks/>
          </p:cNvGrpSpPr>
          <p:nvPr/>
        </p:nvGrpSpPr>
        <p:grpSpPr bwMode="auto">
          <a:xfrm>
            <a:off x="0" y="0"/>
            <a:ext cx="9144000" cy="6858000"/>
            <a:chOff x="0" y="0"/>
            <a:chExt cx="5760" cy="4320"/>
          </a:xfrm>
        </p:grpSpPr>
        <p:sp>
          <p:nvSpPr>
            <p:cNvPr id="4101" name="Line 6"/>
            <p:cNvSpPr>
              <a:spLocks noChangeShapeType="1"/>
            </p:cNvSpPr>
            <p:nvPr/>
          </p:nvSpPr>
          <p:spPr bwMode="auto">
            <a:xfrm>
              <a:off x="21" y="0"/>
              <a:ext cx="0" cy="4320"/>
            </a:xfrm>
            <a:prstGeom prst="line">
              <a:avLst/>
            </a:prstGeom>
            <a:noFill/>
            <a:ln w="76200">
              <a:solidFill>
                <a:srgbClr val="0000FF"/>
              </a:solidFill>
              <a:round/>
              <a:headEnd/>
              <a:tailEnd/>
            </a:ln>
          </p:spPr>
          <p:txBody>
            <a:bodyPr/>
            <a:lstStyle/>
            <a:p>
              <a:endParaRPr lang="fr-FR"/>
            </a:p>
          </p:txBody>
        </p:sp>
        <p:sp>
          <p:nvSpPr>
            <p:cNvPr id="4102" name="Rectangle 7"/>
            <p:cNvSpPr>
              <a:spLocks noChangeArrowheads="1"/>
            </p:cNvSpPr>
            <p:nvPr/>
          </p:nvSpPr>
          <p:spPr bwMode="auto">
            <a:xfrm>
              <a:off x="9" y="4272"/>
              <a:ext cx="5751" cy="48"/>
            </a:xfrm>
            <a:prstGeom prst="rect">
              <a:avLst/>
            </a:prstGeom>
            <a:solidFill>
              <a:srgbClr val="0000FF"/>
            </a:solidFill>
            <a:ln w="9525">
              <a:solidFill>
                <a:srgbClr val="0000FF"/>
              </a:solidFill>
              <a:miter lim="800000"/>
              <a:headEnd/>
              <a:tailEnd/>
            </a:ln>
          </p:spPr>
          <p:txBody>
            <a:bodyPr wrap="none" anchor="ctr"/>
            <a:lstStyle/>
            <a:p>
              <a:pPr algn="ctr" eaLnBrk="1" hangingPunct="1"/>
              <a:endParaRPr lang="en-US" altLang="en-US"/>
            </a:p>
          </p:txBody>
        </p:sp>
        <p:pic>
          <p:nvPicPr>
            <p:cNvPr id="4103" name="Picture 8" descr="Complete_0"/>
            <p:cNvPicPr>
              <a:picLocks noChangeAspect="1" noChangeArrowheads="1"/>
            </p:cNvPicPr>
            <p:nvPr/>
          </p:nvPicPr>
          <p:blipFill>
            <a:blip r:embed="rId2"/>
            <a:srcRect/>
            <a:stretch>
              <a:fillRect/>
            </a:stretch>
          </p:blipFill>
          <p:spPr bwMode="auto">
            <a:xfrm>
              <a:off x="0" y="0"/>
              <a:ext cx="672" cy="588"/>
            </a:xfrm>
            <a:prstGeom prst="rect">
              <a:avLst/>
            </a:prstGeom>
            <a:solidFill>
              <a:srgbClr val="0000FF"/>
            </a:solidFill>
            <a:ln w="38100">
              <a:noFill/>
              <a:miter lim="800000"/>
              <a:headEnd/>
              <a:tailEnd/>
            </a:ln>
          </p:spPr>
        </p:pic>
        <p:pic>
          <p:nvPicPr>
            <p:cNvPr id="4104" name="Picture 9" descr="Complete_0"/>
            <p:cNvPicPr>
              <a:picLocks noChangeAspect="1" noChangeArrowheads="1"/>
            </p:cNvPicPr>
            <p:nvPr/>
          </p:nvPicPr>
          <p:blipFill>
            <a:blip r:embed="rId3"/>
            <a:srcRect/>
            <a:stretch>
              <a:fillRect/>
            </a:stretch>
          </p:blipFill>
          <p:spPr bwMode="auto">
            <a:xfrm>
              <a:off x="4923" y="9"/>
              <a:ext cx="819" cy="588"/>
            </a:xfrm>
            <a:prstGeom prst="rect">
              <a:avLst/>
            </a:prstGeom>
            <a:noFill/>
            <a:ln w="38100">
              <a:noFill/>
              <a:miter lim="800000"/>
              <a:headEnd/>
              <a:tailEnd/>
            </a:ln>
          </p:spPr>
        </p:pic>
        <p:sp>
          <p:nvSpPr>
            <p:cNvPr id="4105" name="Line 10"/>
            <p:cNvSpPr>
              <a:spLocks noChangeShapeType="1"/>
            </p:cNvSpPr>
            <p:nvPr/>
          </p:nvSpPr>
          <p:spPr bwMode="auto">
            <a:xfrm flipH="1">
              <a:off x="0" y="612"/>
              <a:ext cx="5760" cy="0"/>
            </a:xfrm>
            <a:prstGeom prst="line">
              <a:avLst/>
            </a:prstGeom>
            <a:noFill/>
            <a:ln w="76200">
              <a:solidFill>
                <a:srgbClr val="0000FF"/>
              </a:solidFill>
              <a:round/>
              <a:headEnd/>
              <a:tailEnd/>
            </a:ln>
          </p:spPr>
          <p:txBody>
            <a:bodyPr/>
            <a:lstStyle/>
            <a:p>
              <a:endParaRPr lang="fr-FR"/>
            </a:p>
          </p:txBody>
        </p:sp>
        <p:pic>
          <p:nvPicPr>
            <p:cNvPr id="4106" name="Picture 11"/>
            <p:cNvPicPr>
              <a:picLocks noChangeAspect="1" noChangeArrowheads="1"/>
            </p:cNvPicPr>
            <p:nvPr/>
          </p:nvPicPr>
          <p:blipFill>
            <a:blip r:embed="rId4"/>
            <a:srcRect/>
            <a:stretch>
              <a:fillRect/>
            </a:stretch>
          </p:blipFill>
          <p:spPr bwMode="auto">
            <a:xfrm>
              <a:off x="672" y="0"/>
              <a:ext cx="4224" cy="576"/>
            </a:xfrm>
            <a:prstGeom prst="rect">
              <a:avLst/>
            </a:prstGeom>
            <a:noFill/>
            <a:ln w="9525">
              <a:noFill/>
              <a:miter lim="800000"/>
              <a:headEnd/>
              <a:tailEnd/>
            </a:ln>
          </p:spPr>
        </p:pic>
      </p:gr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5"/>
          <p:cNvGrpSpPr>
            <a:grpSpLocks/>
          </p:cNvGrpSpPr>
          <p:nvPr/>
        </p:nvGrpSpPr>
        <p:grpSpPr bwMode="auto">
          <a:xfrm>
            <a:off x="0" y="0"/>
            <a:ext cx="9144000" cy="6858000"/>
            <a:chOff x="0" y="0"/>
            <a:chExt cx="5760" cy="4320"/>
          </a:xfrm>
        </p:grpSpPr>
        <p:sp>
          <p:nvSpPr>
            <p:cNvPr id="18438" name="Line 6"/>
            <p:cNvSpPr>
              <a:spLocks noChangeShapeType="1"/>
            </p:cNvSpPr>
            <p:nvPr/>
          </p:nvSpPr>
          <p:spPr bwMode="auto">
            <a:xfrm>
              <a:off x="21" y="0"/>
              <a:ext cx="0" cy="4320"/>
            </a:xfrm>
            <a:prstGeom prst="line">
              <a:avLst/>
            </a:prstGeom>
            <a:noFill/>
            <a:ln w="76200">
              <a:solidFill>
                <a:srgbClr val="0000FF"/>
              </a:solidFill>
              <a:round/>
              <a:headEnd/>
              <a:tailEnd/>
            </a:ln>
          </p:spPr>
          <p:txBody>
            <a:bodyPr/>
            <a:lstStyle/>
            <a:p>
              <a:endParaRPr lang="fr-FR"/>
            </a:p>
          </p:txBody>
        </p:sp>
        <p:sp>
          <p:nvSpPr>
            <p:cNvPr id="18439" name="Rectangle 7"/>
            <p:cNvSpPr>
              <a:spLocks noChangeArrowheads="1"/>
            </p:cNvSpPr>
            <p:nvPr/>
          </p:nvSpPr>
          <p:spPr bwMode="auto">
            <a:xfrm>
              <a:off x="9" y="4272"/>
              <a:ext cx="5751" cy="48"/>
            </a:xfrm>
            <a:prstGeom prst="rect">
              <a:avLst/>
            </a:prstGeom>
            <a:solidFill>
              <a:srgbClr val="0000FF"/>
            </a:solidFill>
            <a:ln w="9525">
              <a:solidFill>
                <a:srgbClr val="0000FF"/>
              </a:solidFill>
              <a:miter lim="800000"/>
              <a:headEnd/>
              <a:tailEnd/>
            </a:ln>
          </p:spPr>
          <p:txBody>
            <a:bodyPr wrap="none" anchor="ctr"/>
            <a:lstStyle/>
            <a:p>
              <a:pPr algn="ctr" eaLnBrk="1" hangingPunct="1"/>
              <a:endParaRPr lang="en-US" altLang="en-US"/>
            </a:p>
          </p:txBody>
        </p:sp>
        <p:pic>
          <p:nvPicPr>
            <p:cNvPr id="18440" name="Picture 8" descr="Complete_0"/>
            <p:cNvPicPr>
              <a:picLocks noChangeAspect="1" noChangeArrowheads="1"/>
            </p:cNvPicPr>
            <p:nvPr/>
          </p:nvPicPr>
          <p:blipFill>
            <a:blip r:embed="rId2"/>
            <a:srcRect/>
            <a:stretch>
              <a:fillRect/>
            </a:stretch>
          </p:blipFill>
          <p:spPr bwMode="auto">
            <a:xfrm>
              <a:off x="0" y="0"/>
              <a:ext cx="672" cy="588"/>
            </a:xfrm>
            <a:prstGeom prst="rect">
              <a:avLst/>
            </a:prstGeom>
            <a:solidFill>
              <a:srgbClr val="0000FF"/>
            </a:solidFill>
            <a:ln w="38100">
              <a:noFill/>
              <a:miter lim="800000"/>
              <a:headEnd/>
              <a:tailEnd/>
            </a:ln>
          </p:spPr>
        </p:pic>
        <p:pic>
          <p:nvPicPr>
            <p:cNvPr id="18441" name="Picture 9" descr="Complete_0"/>
            <p:cNvPicPr>
              <a:picLocks noChangeAspect="1" noChangeArrowheads="1"/>
            </p:cNvPicPr>
            <p:nvPr/>
          </p:nvPicPr>
          <p:blipFill>
            <a:blip r:embed="rId3"/>
            <a:srcRect/>
            <a:stretch>
              <a:fillRect/>
            </a:stretch>
          </p:blipFill>
          <p:spPr bwMode="auto">
            <a:xfrm>
              <a:off x="4923" y="9"/>
              <a:ext cx="819" cy="588"/>
            </a:xfrm>
            <a:prstGeom prst="rect">
              <a:avLst/>
            </a:prstGeom>
            <a:noFill/>
            <a:ln w="38100">
              <a:noFill/>
              <a:miter lim="800000"/>
              <a:headEnd/>
              <a:tailEnd/>
            </a:ln>
          </p:spPr>
        </p:pic>
        <p:sp>
          <p:nvSpPr>
            <p:cNvPr id="18442" name="Line 10"/>
            <p:cNvSpPr>
              <a:spLocks noChangeShapeType="1"/>
            </p:cNvSpPr>
            <p:nvPr/>
          </p:nvSpPr>
          <p:spPr bwMode="auto">
            <a:xfrm flipH="1">
              <a:off x="0" y="612"/>
              <a:ext cx="5760" cy="0"/>
            </a:xfrm>
            <a:prstGeom prst="line">
              <a:avLst/>
            </a:prstGeom>
            <a:noFill/>
            <a:ln w="76200">
              <a:solidFill>
                <a:srgbClr val="0000FF"/>
              </a:solidFill>
              <a:round/>
              <a:headEnd/>
              <a:tailEnd/>
            </a:ln>
          </p:spPr>
          <p:txBody>
            <a:bodyPr/>
            <a:lstStyle/>
            <a:p>
              <a:endParaRPr lang="fr-FR"/>
            </a:p>
          </p:txBody>
        </p:sp>
        <p:pic>
          <p:nvPicPr>
            <p:cNvPr id="18443" name="Picture 11"/>
            <p:cNvPicPr>
              <a:picLocks noChangeAspect="1" noChangeArrowheads="1"/>
            </p:cNvPicPr>
            <p:nvPr/>
          </p:nvPicPr>
          <p:blipFill>
            <a:blip r:embed="rId4"/>
            <a:srcRect/>
            <a:stretch>
              <a:fillRect/>
            </a:stretch>
          </p:blipFill>
          <p:spPr bwMode="auto">
            <a:xfrm>
              <a:off x="672" y="0"/>
              <a:ext cx="4224" cy="576"/>
            </a:xfrm>
            <a:prstGeom prst="rect">
              <a:avLst/>
            </a:prstGeom>
            <a:noFill/>
            <a:ln w="9525">
              <a:noFill/>
              <a:miter lim="800000"/>
              <a:headEnd/>
              <a:tailEnd/>
            </a:ln>
          </p:spPr>
        </p:pic>
      </p:grpSp>
      <p:sp>
        <p:nvSpPr>
          <p:cNvPr id="10" name="Rectangle 4"/>
          <p:cNvSpPr>
            <a:spLocks noChangeArrowheads="1"/>
          </p:cNvSpPr>
          <p:nvPr/>
        </p:nvSpPr>
        <p:spPr bwMode="auto">
          <a:xfrm>
            <a:off x="47659" y="1448502"/>
            <a:ext cx="8839200" cy="5138737"/>
          </a:xfrm>
          <a:prstGeom prst="rect">
            <a:avLst/>
          </a:prstGeom>
          <a:noFill/>
          <a:ln>
            <a:noFill/>
          </a:ln>
          <a:extLst/>
        </p:spPr>
        <p:txBody>
          <a:bodyPr anchor="ctr"/>
          <a:lstStyle/>
          <a:p>
            <a:pPr>
              <a:defRPr/>
            </a:pPr>
            <a:endParaRPr lang="fr-FR" sz="2500" dirty="0">
              <a:latin typeface="Arial" panose="020B0604020202020204" pitchFamily="34" charset="0"/>
            </a:endParaRPr>
          </a:p>
          <a:p>
            <a:pPr algn="just">
              <a:defRPr/>
            </a:pPr>
            <a:r>
              <a:rPr lang="en-US" sz="2500" b="1" dirty="0">
                <a:solidFill>
                  <a:srgbClr val="0000FF"/>
                </a:solidFill>
              </a:rPr>
              <a:t/>
            </a:r>
            <a:br>
              <a:rPr lang="en-US" sz="2500" b="1" dirty="0">
                <a:solidFill>
                  <a:srgbClr val="0000FF"/>
                </a:solidFill>
              </a:rPr>
            </a:br>
            <a:r>
              <a:rPr lang="en-US" sz="4000" b="1" dirty="0">
                <a:solidFill>
                  <a:srgbClr val="0000FF"/>
                </a:solidFill>
              </a:rPr>
              <a:t/>
            </a:r>
            <a:br>
              <a:rPr lang="en-US" sz="4000" b="1" dirty="0">
                <a:solidFill>
                  <a:srgbClr val="0000FF"/>
                </a:solidFill>
              </a:rPr>
            </a:br>
            <a:endParaRPr lang="en-US" sz="4000" b="1" dirty="0">
              <a:solidFill>
                <a:srgbClr val="0000FF"/>
              </a:solidFill>
            </a:endParaRPr>
          </a:p>
        </p:txBody>
      </p:sp>
      <p:sp>
        <p:nvSpPr>
          <p:cNvPr id="3" name="Rectangle 2"/>
          <p:cNvSpPr/>
          <p:nvPr/>
        </p:nvSpPr>
        <p:spPr>
          <a:xfrm>
            <a:off x="251520" y="1268760"/>
            <a:ext cx="8654355" cy="5319405"/>
          </a:xfrm>
          <a:prstGeom prst="rect">
            <a:avLst/>
          </a:prstGeom>
        </p:spPr>
        <p:txBody>
          <a:bodyPr wrap="square">
            <a:spAutoFit/>
          </a:bodyPr>
          <a:lstStyle/>
          <a:p>
            <a:pPr marR="57150" lvl="1" algn="just">
              <a:spcBef>
                <a:spcPts val="235"/>
              </a:spcBef>
              <a:spcAft>
                <a:spcPts val="0"/>
              </a:spcAft>
            </a:pPr>
            <a:r>
              <a:rPr lang="fr-FR" sz="4000" b="1" dirty="0" smtClean="0">
                <a:solidFill>
                  <a:srgbClr val="0070C0"/>
                </a:solidFill>
                <a:latin typeface="Times New Roman" panose="02020603050405020304" pitchFamily="18" charset="0"/>
              </a:rPr>
              <a:t>1.3 </a:t>
            </a:r>
            <a:r>
              <a:rPr lang="fr-FR" sz="4000" b="1" dirty="0">
                <a:solidFill>
                  <a:srgbClr val="0070C0"/>
                </a:solidFill>
                <a:latin typeface="Times New Roman" panose="02020603050405020304" pitchFamily="18" charset="0"/>
              </a:rPr>
              <a:t>Vision de </a:t>
            </a:r>
            <a:r>
              <a:rPr lang="fr-FR" sz="4000" b="1" dirty="0" err="1">
                <a:solidFill>
                  <a:srgbClr val="0070C0"/>
                </a:solidFill>
                <a:latin typeface="Times New Roman" panose="02020603050405020304" pitchFamily="18" charset="0"/>
              </a:rPr>
              <a:t>CamCCUL</a:t>
            </a:r>
            <a:endParaRPr lang="fr-FR" sz="4000" dirty="0">
              <a:solidFill>
                <a:srgbClr val="0070C0"/>
              </a:solidFill>
              <a:latin typeface="Times New Roman" panose="02020603050405020304" pitchFamily="18" charset="0"/>
              <a:ea typeface="Times New Roman" panose="02020603050405020304" pitchFamily="18" charset="0"/>
            </a:endParaRPr>
          </a:p>
          <a:p>
            <a:pPr marR="57150" algn="just">
              <a:spcBef>
                <a:spcPts val="235"/>
              </a:spcBef>
              <a:tabLst>
                <a:tab pos="5715000" algn="l"/>
                <a:tab pos="5829300" algn="l"/>
                <a:tab pos="5943600" algn="l"/>
              </a:tabLst>
            </a:pPr>
            <a:r>
              <a:rPr lang="fr-FR" sz="2400" dirty="0">
                <a:latin typeface="Times New Roman" panose="02020603050405020304" pitchFamily="18" charset="0"/>
              </a:rPr>
              <a:t>Au 31 décembre 2020, </a:t>
            </a:r>
            <a:r>
              <a:rPr lang="fr-FR" sz="2400" dirty="0" err="1">
                <a:latin typeface="Times New Roman" panose="02020603050405020304" pitchFamily="18" charset="0"/>
              </a:rPr>
              <a:t>CamCCUL</a:t>
            </a:r>
            <a:r>
              <a:rPr lang="fr-FR" sz="2400" dirty="0">
                <a:latin typeface="Times New Roman" panose="02020603050405020304" pitchFamily="18" charset="0"/>
              </a:rPr>
              <a:t> est un réseau d’EMF efficaces  et viables  gérés professionnellement avec:</a:t>
            </a:r>
            <a:endParaRPr lang="fr-FR" sz="2400" dirty="0">
              <a:latin typeface="Times New Roman" panose="02020603050405020304" pitchFamily="18" charset="0"/>
              <a:ea typeface="Times New Roman" panose="02020603050405020304" pitchFamily="18" charset="0"/>
            </a:endParaRPr>
          </a:p>
          <a:p>
            <a:pPr marL="342900" marR="57150" lvl="0" indent="-342900">
              <a:spcBef>
                <a:spcPts val="235"/>
              </a:spcBef>
              <a:spcAft>
                <a:spcPts val="0"/>
              </a:spcAft>
              <a:buFont typeface="Symbol" panose="05050102010706020507" pitchFamily="18" charset="2"/>
              <a:buChar char=""/>
            </a:pPr>
            <a:r>
              <a:rPr lang="fr-FR" sz="2400" dirty="0">
                <a:latin typeface="Times New Roman" panose="02020603050405020304" pitchFamily="18" charset="0"/>
              </a:rPr>
              <a:t>600 000 membres,</a:t>
            </a:r>
            <a:endParaRPr lang="fr-FR" sz="2400" dirty="0">
              <a:latin typeface="Times New Roman" panose="02020603050405020304" pitchFamily="18" charset="0"/>
              <a:ea typeface="Times New Roman" panose="02020603050405020304" pitchFamily="18" charset="0"/>
            </a:endParaRPr>
          </a:p>
          <a:p>
            <a:pPr marL="342900" marR="57150" lvl="0" indent="-342900">
              <a:spcBef>
                <a:spcPts val="235"/>
              </a:spcBef>
              <a:spcAft>
                <a:spcPts val="0"/>
              </a:spcAft>
              <a:buFont typeface="Symbol" panose="05050102010706020507" pitchFamily="18" charset="2"/>
              <a:buChar char=""/>
            </a:pPr>
            <a:r>
              <a:rPr lang="fr-FR" sz="2400" dirty="0">
                <a:latin typeface="Times New Roman" panose="02020603050405020304" pitchFamily="18" charset="0"/>
              </a:rPr>
              <a:t>Un portefeuille de prêt consolidé avec un taux de délinquance tendant vers 5 %,</a:t>
            </a:r>
            <a:endParaRPr lang="fr-FR" sz="2400" dirty="0">
              <a:latin typeface="Times New Roman" panose="02020603050405020304" pitchFamily="18" charset="0"/>
              <a:ea typeface="Times New Roman" panose="02020603050405020304" pitchFamily="18" charset="0"/>
            </a:endParaRPr>
          </a:p>
          <a:p>
            <a:pPr marL="342900" marR="57150" lvl="0" indent="-342900">
              <a:spcBef>
                <a:spcPts val="235"/>
              </a:spcBef>
              <a:spcAft>
                <a:spcPts val="0"/>
              </a:spcAft>
              <a:buFont typeface="Symbol" panose="05050102010706020507" pitchFamily="18" charset="2"/>
              <a:buChar char=""/>
            </a:pPr>
            <a:r>
              <a:rPr lang="fr-FR" sz="2400" dirty="0">
                <a:latin typeface="Times New Roman" panose="02020603050405020304" pitchFamily="18" charset="0"/>
              </a:rPr>
              <a:t>Un rendement des actifs positif,</a:t>
            </a:r>
            <a:endParaRPr lang="fr-FR" sz="2400" dirty="0">
              <a:latin typeface="Times New Roman" panose="02020603050405020304" pitchFamily="18" charset="0"/>
              <a:ea typeface="Times New Roman" panose="02020603050405020304" pitchFamily="18" charset="0"/>
            </a:endParaRPr>
          </a:p>
          <a:p>
            <a:pPr marL="342900" marR="57150" lvl="0" indent="-342900">
              <a:spcBef>
                <a:spcPts val="235"/>
              </a:spcBef>
              <a:spcAft>
                <a:spcPts val="0"/>
              </a:spcAft>
              <a:buFont typeface="Symbol" panose="05050102010706020507" pitchFamily="18" charset="2"/>
              <a:buChar char=""/>
            </a:pPr>
            <a:r>
              <a:rPr lang="fr-FR" sz="2400" dirty="0">
                <a:latin typeface="Times New Roman" panose="02020603050405020304" pitchFamily="18" charset="0"/>
              </a:rPr>
              <a:t>Les caisses  sont en mesure d’offrir au moins 6 % d’intérêt sur les épargnes des membres,</a:t>
            </a:r>
            <a:endParaRPr lang="fr-FR" sz="2400" dirty="0">
              <a:latin typeface="Times New Roman" panose="02020603050405020304" pitchFamily="18" charset="0"/>
              <a:ea typeface="Times New Roman" panose="02020603050405020304" pitchFamily="18" charset="0"/>
            </a:endParaRPr>
          </a:p>
          <a:p>
            <a:pPr marL="342900" marR="57150" lvl="0" indent="-342900">
              <a:spcBef>
                <a:spcPts val="235"/>
              </a:spcBef>
              <a:spcAft>
                <a:spcPts val="0"/>
              </a:spcAft>
              <a:buFont typeface="Symbol" panose="05050102010706020507" pitchFamily="18" charset="2"/>
              <a:buChar char=""/>
            </a:pPr>
            <a:r>
              <a:rPr lang="fr-FR" sz="2400" dirty="0">
                <a:latin typeface="Times New Roman" panose="02020603050405020304" pitchFamily="18" charset="0"/>
              </a:rPr>
              <a:t>Une part de marché de 70 % des réseaux au Cameroun,</a:t>
            </a:r>
            <a:endParaRPr lang="fr-FR" sz="2400" dirty="0">
              <a:latin typeface="Times New Roman" panose="02020603050405020304" pitchFamily="18" charset="0"/>
              <a:ea typeface="Times New Roman" panose="02020603050405020304" pitchFamily="18" charset="0"/>
            </a:endParaRPr>
          </a:p>
          <a:p>
            <a:pPr marL="342900" marR="57150" lvl="0" indent="-342900">
              <a:spcBef>
                <a:spcPts val="235"/>
              </a:spcBef>
              <a:spcAft>
                <a:spcPts val="0"/>
              </a:spcAft>
              <a:buFont typeface="Symbol" panose="05050102010706020507" pitchFamily="18" charset="2"/>
              <a:buChar char=""/>
            </a:pPr>
            <a:r>
              <a:rPr lang="fr-FR" sz="2400" dirty="0">
                <a:latin typeface="Times New Roman" panose="02020603050405020304" pitchFamily="18" charset="0"/>
              </a:rPr>
              <a:t>80% des caisses  se conforment aux principes et lois coopératives ainsi qu’aux normes prudentielles de la COBAC.</a:t>
            </a:r>
            <a:br>
              <a:rPr lang="fr-FR" sz="2400" dirty="0">
                <a:latin typeface="Times New Roman" panose="02020603050405020304" pitchFamily="18" charset="0"/>
              </a:rPr>
            </a:br>
            <a:endParaRPr lang="fr-FR" sz="2400" dirty="0">
              <a:effectLst/>
              <a:latin typeface="Times New Roman" panose="02020603050405020304" pitchFamily="18" charset="0"/>
              <a:ea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5"/>
          <p:cNvGrpSpPr>
            <a:grpSpLocks/>
          </p:cNvGrpSpPr>
          <p:nvPr/>
        </p:nvGrpSpPr>
        <p:grpSpPr bwMode="auto">
          <a:xfrm>
            <a:off x="0" y="0"/>
            <a:ext cx="9144000" cy="6858000"/>
            <a:chOff x="0" y="0"/>
            <a:chExt cx="5760" cy="4320"/>
          </a:xfrm>
        </p:grpSpPr>
        <p:sp>
          <p:nvSpPr>
            <p:cNvPr id="19462" name="Line 6"/>
            <p:cNvSpPr>
              <a:spLocks noChangeShapeType="1"/>
            </p:cNvSpPr>
            <p:nvPr/>
          </p:nvSpPr>
          <p:spPr bwMode="auto">
            <a:xfrm>
              <a:off x="21" y="0"/>
              <a:ext cx="0" cy="4320"/>
            </a:xfrm>
            <a:prstGeom prst="line">
              <a:avLst/>
            </a:prstGeom>
            <a:noFill/>
            <a:ln w="76200">
              <a:solidFill>
                <a:srgbClr val="0000FF"/>
              </a:solidFill>
              <a:round/>
              <a:headEnd/>
              <a:tailEnd/>
            </a:ln>
          </p:spPr>
          <p:txBody>
            <a:bodyPr/>
            <a:lstStyle/>
            <a:p>
              <a:endParaRPr lang="fr-FR"/>
            </a:p>
          </p:txBody>
        </p:sp>
        <p:sp>
          <p:nvSpPr>
            <p:cNvPr id="19463" name="Rectangle 7"/>
            <p:cNvSpPr>
              <a:spLocks noChangeArrowheads="1"/>
            </p:cNvSpPr>
            <p:nvPr/>
          </p:nvSpPr>
          <p:spPr bwMode="auto">
            <a:xfrm>
              <a:off x="9" y="4272"/>
              <a:ext cx="5751" cy="48"/>
            </a:xfrm>
            <a:prstGeom prst="rect">
              <a:avLst/>
            </a:prstGeom>
            <a:solidFill>
              <a:srgbClr val="0000FF"/>
            </a:solidFill>
            <a:ln w="9525">
              <a:solidFill>
                <a:srgbClr val="0000FF"/>
              </a:solidFill>
              <a:miter lim="800000"/>
              <a:headEnd/>
              <a:tailEnd/>
            </a:ln>
          </p:spPr>
          <p:txBody>
            <a:bodyPr wrap="none" anchor="ctr"/>
            <a:lstStyle/>
            <a:p>
              <a:pPr algn="ctr" eaLnBrk="1" hangingPunct="1"/>
              <a:endParaRPr lang="en-US" altLang="en-US"/>
            </a:p>
          </p:txBody>
        </p:sp>
        <p:pic>
          <p:nvPicPr>
            <p:cNvPr id="19464" name="Picture 8" descr="Complete_0"/>
            <p:cNvPicPr>
              <a:picLocks noChangeAspect="1" noChangeArrowheads="1"/>
            </p:cNvPicPr>
            <p:nvPr/>
          </p:nvPicPr>
          <p:blipFill>
            <a:blip r:embed="rId2"/>
            <a:srcRect/>
            <a:stretch>
              <a:fillRect/>
            </a:stretch>
          </p:blipFill>
          <p:spPr bwMode="auto">
            <a:xfrm>
              <a:off x="0" y="0"/>
              <a:ext cx="672" cy="588"/>
            </a:xfrm>
            <a:prstGeom prst="rect">
              <a:avLst/>
            </a:prstGeom>
            <a:solidFill>
              <a:srgbClr val="0000FF"/>
            </a:solidFill>
            <a:ln w="38100">
              <a:noFill/>
              <a:miter lim="800000"/>
              <a:headEnd/>
              <a:tailEnd/>
            </a:ln>
          </p:spPr>
        </p:pic>
        <p:pic>
          <p:nvPicPr>
            <p:cNvPr id="19465" name="Picture 9" descr="Complete_0"/>
            <p:cNvPicPr>
              <a:picLocks noChangeAspect="1" noChangeArrowheads="1"/>
            </p:cNvPicPr>
            <p:nvPr/>
          </p:nvPicPr>
          <p:blipFill>
            <a:blip r:embed="rId3"/>
            <a:srcRect/>
            <a:stretch>
              <a:fillRect/>
            </a:stretch>
          </p:blipFill>
          <p:spPr bwMode="auto">
            <a:xfrm>
              <a:off x="4923" y="9"/>
              <a:ext cx="819" cy="588"/>
            </a:xfrm>
            <a:prstGeom prst="rect">
              <a:avLst/>
            </a:prstGeom>
            <a:noFill/>
            <a:ln w="38100">
              <a:noFill/>
              <a:miter lim="800000"/>
              <a:headEnd/>
              <a:tailEnd/>
            </a:ln>
          </p:spPr>
        </p:pic>
        <p:sp>
          <p:nvSpPr>
            <p:cNvPr id="19466" name="Line 10"/>
            <p:cNvSpPr>
              <a:spLocks noChangeShapeType="1"/>
            </p:cNvSpPr>
            <p:nvPr/>
          </p:nvSpPr>
          <p:spPr bwMode="auto">
            <a:xfrm flipH="1">
              <a:off x="0" y="612"/>
              <a:ext cx="5760" cy="0"/>
            </a:xfrm>
            <a:prstGeom prst="line">
              <a:avLst/>
            </a:prstGeom>
            <a:noFill/>
            <a:ln w="76200">
              <a:solidFill>
                <a:srgbClr val="0000FF"/>
              </a:solidFill>
              <a:round/>
              <a:headEnd/>
              <a:tailEnd/>
            </a:ln>
          </p:spPr>
          <p:txBody>
            <a:bodyPr/>
            <a:lstStyle/>
            <a:p>
              <a:endParaRPr lang="fr-FR"/>
            </a:p>
          </p:txBody>
        </p:sp>
        <p:pic>
          <p:nvPicPr>
            <p:cNvPr id="19467" name="Picture 11"/>
            <p:cNvPicPr>
              <a:picLocks noChangeAspect="1" noChangeArrowheads="1"/>
            </p:cNvPicPr>
            <p:nvPr/>
          </p:nvPicPr>
          <p:blipFill>
            <a:blip r:embed="rId4"/>
            <a:srcRect/>
            <a:stretch>
              <a:fillRect/>
            </a:stretch>
          </p:blipFill>
          <p:spPr bwMode="auto">
            <a:xfrm>
              <a:off x="672" y="0"/>
              <a:ext cx="4224" cy="576"/>
            </a:xfrm>
            <a:prstGeom prst="rect">
              <a:avLst/>
            </a:prstGeom>
            <a:noFill/>
            <a:ln w="9525">
              <a:noFill/>
              <a:miter lim="800000"/>
              <a:headEnd/>
              <a:tailEnd/>
            </a:ln>
          </p:spPr>
        </p:pic>
      </p:grpSp>
      <p:sp>
        <p:nvSpPr>
          <p:cNvPr id="10" name="Rectangle 4"/>
          <p:cNvSpPr>
            <a:spLocks noChangeArrowheads="1"/>
          </p:cNvSpPr>
          <p:nvPr/>
        </p:nvSpPr>
        <p:spPr bwMode="auto">
          <a:xfrm>
            <a:off x="169863" y="1124744"/>
            <a:ext cx="8839200" cy="5328592"/>
          </a:xfrm>
          <a:prstGeom prst="rect">
            <a:avLst/>
          </a:prstGeom>
          <a:noFill/>
          <a:ln>
            <a:noFill/>
          </a:ln>
          <a:extLst/>
        </p:spPr>
        <p:txBody>
          <a:bodyPr anchor="ctr"/>
          <a:lstStyle/>
          <a:p>
            <a:pPr lvl="1"/>
            <a:endParaRPr lang="fr-FR" b="1" dirty="0" smtClean="0"/>
          </a:p>
          <a:p>
            <a:pPr lvl="1"/>
            <a:endParaRPr lang="fr-FR" b="1" dirty="0"/>
          </a:p>
          <a:p>
            <a:pPr lvl="1"/>
            <a:endParaRPr lang="fr-FR" b="1" dirty="0" smtClean="0"/>
          </a:p>
          <a:p>
            <a:pPr lvl="1"/>
            <a:endParaRPr lang="fr-FR" b="1" dirty="0"/>
          </a:p>
          <a:p>
            <a:pPr lvl="1"/>
            <a:endParaRPr lang="fr-FR" b="1" dirty="0" smtClean="0"/>
          </a:p>
          <a:p>
            <a:pPr lvl="1"/>
            <a:endParaRPr lang="fr-FR" b="1" dirty="0"/>
          </a:p>
          <a:p>
            <a:pPr lvl="1"/>
            <a:endParaRPr lang="fr-FR" b="1" dirty="0" smtClean="0"/>
          </a:p>
          <a:p>
            <a:pPr lvl="1"/>
            <a:r>
              <a:rPr lang="fr-FR" b="1" dirty="0" smtClean="0"/>
              <a:t> </a:t>
            </a:r>
          </a:p>
          <a:p>
            <a:pPr lvl="1"/>
            <a:endParaRPr lang="fr-FR" sz="2400" b="1" dirty="0">
              <a:latin typeface="Times New Roman" panose="02020603050405020304" pitchFamily="18" charset="0"/>
              <a:cs typeface="Times New Roman" panose="02020603050405020304" pitchFamily="18" charset="0"/>
            </a:endParaRPr>
          </a:p>
          <a:p>
            <a:pPr lvl="1"/>
            <a:endParaRPr lang="fr-FR" sz="2400" b="1" dirty="0" smtClean="0">
              <a:latin typeface="Times New Roman" panose="02020603050405020304" pitchFamily="18" charset="0"/>
              <a:cs typeface="Times New Roman" panose="02020603050405020304" pitchFamily="18" charset="0"/>
            </a:endParaRPr>
          </a:p>
          <a:p>
            <a:pPr lvl="1"/>
            <a:endParaRPr lang="fr-FR" sz="2400" b="1" dirty="0">
              <a:latin typeface="Times New Roman" panose="02020603050405020304" pitchFamily="18" charset="0"/>
              <a:cs typeface="Times New Roman" panose="02020603050405020304" pitchFamily="18" charset="0"/>
            </a:endParaRPr>
          </a:p>
          <a:p>
            <a:pPr lvl="1"/>
            <a:endParaRPr lang="fr-FR" sz="2400" b="1" dirty="0" smtClean="0">
              <a:latin typeface="Times New Roman" panose="02020603050405020304" pitchFamily="18" charset="0"/>
              <a:cs typeface="Times New Roman" panose="02020603050405020304" pitchFamily="18" charset="0"/>
            </a:endParaRPr>
          </a:p>
          <a:p>
            <a:pPr lvl="1"/>
            <a:endParaRPr lang="fr-FR" sz="2400" b="1" dirty="0">
              <a:latin typeface="Times New Roman" panose="02020603050405020304" pitchFamily="18" charset="0"/>
              <a:cs typeface="Times New Roman" panose="02020603050405020304" pitchFamily="18" charset="0"/>
            </a:endParaRPr>
          </a:p>
          <a:p>
            <a:pPr lvl="1"/>
            <a:r>
              <a:rPr lang="fr-FR" sz="4000" b="1" dirty="0" smtClean="0">
                <a:solidFill>
                  <a:srgbClr val="0070C0"/>
                </a:solidFill>
                <a:latin typeface="Times New Roman" panose="02020603050405020304" pitchFamily="18" charset="0"/>
                <a:cs typeface="Times New Roman" panose="02020603050405020304" pitchFamily="18" charset="0"/>
              </a:rPr>
              <a:t>1.4 Structure </a:t>
            </a:r>
            <a:r>
              <a:rPr lang="fr-FR" sz="4000" b="1" dirty="0">
                <a:solidFill>
                  <a:srgbClr val="0070C0"/>
                </a:solidFill>
                <a:latin typeface="Times New Roman" panose="02020603050405020304" pitchFamily="18" charset="0"/>
                <a:cs typeface="Times New Roman" panose="02020603050405020304" pitchFamily="18" charset="0"/>
              </a:rPr>
              <a:t>de </a:t>
            </a:r>
            <a:r>
              <a:rPr lang="fr-FR" sz="4000" b="1" dirty="0" err="1">
                <a:solidFill>
                  <a:srgbClr val="0070C0"/>
                </a:solidFill>
                <a:latin typeface="Times New Roman" panose="02020603050405020304" pitchFamily="18" charset="0"/>
                <a:cs typeface="Times New Roman" panose="02020603050405020304" pitchFamily="18" charset="0"/>
              </a:rPr>
              <a:t>CamCCUL</a:t>
            </a:r>
            <a:r>
              <a:rPr lang="fr-FR" sz="4000" b="1" dirty="0">
                <a:solidFill>
                  <a:srgbClr val="0070C0"/>
                </a:solidFill>
                <a:latin typeface="Times New Roman" panose="02020603050405020304" pitchFamily="18" charset="0"/>
                <a:cs typeface="Times New Roman" panose="02020603050405020304" pitchFamily="18" charset="0"/>
              </a:rPr>
              <a:t> </a:t>
            </a:r>
            <a:endParaRPr lang="fr-FR" sz="4000" dirty="0">
              <a:solidFill>
                <a:srgbClr val="0070C0"/>
              </a:solidFill>
              <a:latin typeface="Times New Roman" panose="02020603050405020304" pitchFamily="18" charset="0"/>
              <a:cs typeface="Times New Roman" panose="02020603050405020304" pitchFamily="18" charset="0"/>
            </a:endParaRPr>
          </a:p>
          <a:p>
            <a:pPr algn="just"/>
            <a:r>
              <a:rPr lang="fr-FR" sz="2400" dirty="0">
                <a:latin typeface="Times New Roman" panose="02020603050405020304" pitchFamily="18" charset="0"/>
                <a:cs typeface="Times New Roman" panose="02020603050405020304" pitchFamily="18" charset="0"/>
              </a:rPr>
              <a:t>L’organe faîtier du réseau est structuré comme suit :</a:t>
            </a:r>
          </a:p>
          <a:p>
            <a:pPr marL="342900" lvl="0" indent="-342900" algn="just">
              <a:buFont typeface="Arial" panose="020B0604020202020204" pitchFamily="34" charset="0"/>
              <a:buChar char="•"/>
            </a:pPr>
            <a:r>
              <a:rPr lang="fr-FR" sz="2400" dirty="0">
                <a:latin typeface="Times New Roman" panose="02020603050405020304" pitchFamily="18" charset="0"/>
                <a:cs typeface="Times New Roman" panose="02020603050405020304" pitchFamily="18" charset="0"/>
              </a:rPr>
              <a:t>L’Assemblée Générale : Elle est composée de représentants des caisses populaires affiliées.</a:t>
            </a:r>
          </a:p>
          <a:p>
            <a:pPr marL="342900" lvl="0" indent="-342900" algn="just">
              <a:buFont typeface="Arial" panose="020B0604020202020204" pitchFamily="34" charset="0"/>
              <a:buChar char="•"/>
            </a:pPr>
            <a:r>
              <a:rPr lang="fr-FR" sz="2400" dirty="0">
                <a:latin typeface="Times New Roman" panose="02020603050405020304" pitchFamily="18" charset="0"/>
                <a:cs typeface="Times New Roman" panose="02020603050405020304" pitchFamily="18" charset="0"/>
              </a:rPr>
              <a:t>Les Conseils d’administration et de Surveillance sont composés de représentants de 11 et 3 membres respectivement issus des EMF affiliés.</a:t>
            </a:r>
          </a:p>
          <a:p>
            <a:pPr marL="342900" lvl="0" indent="-342900" algn="just">
              <a:buFont typeface="Arial" panose="020B0604020202020204" pitchFamily="34" charset="0"/>
              <a:buChar char="•"/>
            </a:pPr>
            <a:r>
              <a:rPr lang="fr-FR" sz="2400" dirty="0">
                <a:latin typeface="Times New Roman" panose="02020603050405020304" pitchFamily="18" charset="0"/>
                <a:cs typeface="Times New Roman" panose="02020603050405020304" pitchFamily="18" charset="0"/>
              </a:rPr>
              <a:t>Un Directeur Général assisté d’un adjoint et 6 départements (Finance, Audit Interne, Informatique, Opérations du réseau, Ressources Humaines et Crédits).</a:t>
            </a:r>
          </a:p>
          <a:p>
            <a:pPr marL="342900" lvl="0" indent="-342900" algn="just">
              <a:buFont typeface="Arial" panose="020B0604020202020204" pitchFamily="34" charset="0"/>
              <a:buChar char="•"/>
            </a:pPr>
            <a:r>
              <a:rPr lang="fr-FR" sz="2400" dirty="0">
                <a:latin typeface="Times New Roman" panose="02020603050405020304" pitchFamily="18" charset="0"/>
                <a:cs typeface="Times New Roman" panose="02020603050405020304" pitchFamily="18" charset="0"/>
              </a:rPr>
              <a:t>Dans le but d’assurer la décentralisation de ses opérations, le réseau est divisé en unités administratives  appelées sections. Chaque section est composée d’un nombre d’EMF dirigée par un superviseur.</a:t>
            </a:r>
          </a:p>
          <a:p>
            <a:pPr algn="just"/>
            <a:r>
              <a:rPr lang="fr-FR" sz="2400" dirty="0">
                <a:latin typeface="Times New Roman" panose="02020603050405020304" pitchFamily="18" charset="0"/>
                <a:cs typeface="Times New Roman" panose="02020603050405020304" pitchFamily="18" charset="0"/>
              </a:rPr>
              <a:t> </a:t>
            </a:r>
          </a:p>
          <a:p>
            <a:pPr eaLnBrk="1" hangingPunct="1">
              <a:buClr>
                <a:srgbClr val="0000FF"/>
              </a:buClr>
              <a:buSzPct val="105000"/>
              <a:defRPr/>
            </a:pPr>
            <a:endParaRPr lang="en-US" sz="2800" dirty="0">
              <a:solidFill>
                <a:srgbClr val="0000FF"/>
              </a:solidFill>
            </a:endParaRPr>
          </a:p>
          <a:p>
            <a:pPr eaLnBrk="1" hangingPunct="1">
              <a:buClr>
                <a:srgbClr val="0000FF"/>
              </a:buClr>
              <a:buSzPct val="105000"/>
              <a:defRPr/>
            </a:pPr>
            <a:endParaRPr lang="en-US" sz="2800" dirty="0">
              <a:solidFill>
                <a:srgbClr val="0000FF"/>
              </a:solidFill>
            </a:endParaRPr>
          </a:p>
          <a:p>
            <a:pPr algn="just">
              <a:lnSpc>
                <a:spcPct val="150000"/>
              </a:lnSpc>
              <a:defRPr/>
            </a:pPr>
            <a:endParaRPr lang="fr-FR" sz="2800" b="1" dirty="0">
              <a:latin typeface="Arial" panose="020B0604020202020204" pitchFamily="34" charset="0"/>
            </a:endParaRPr>
          </a:p>
          <a:p>
            <a:pPr algn="just" eaLnBrk="1" hangingPunct="1">
              <a:buClr>
                <a:srgbClr val="0000FF"/>
              </a:buClr>
              <a:buSzPct val="105000"/>
              <a:defRPr/>
            </a:pPr>
            <a:r>
              <a:rPr lang="en-US" sz="2800" dirty="0"/>
              <a:t/>
            </a:r>
            <a:br>
              <a:rPr lang="en-US" sz="2800" dirty="0"/>
            </a:br>
            <a:r>
              <a:rPr lang="en-US" sz="4000" b="1" dirty="0">
                <a:solidFill>
                  <a:srgbClr val="0000FF"/>
                </a:solidFill>
              </a:rPr>
              <a:t/>
            </a:r>
            <a:br>
              <a:rPr lang="en-US" sz="4000" b="1" dirty="0">
                <a:solidFill>
                  <a:srgbClr val="0000FF"/>
                </a:solidFill>
              </a:rPr>
            </a:br>
            <a:r>
              <a:rPr lang="en-US" sz="4000" b="1" dirty="0">
                <a:solidFill>
                  <a:srgbClr val="0000FF"/>
                </a:solidFill>
              </a:rPr>
              <a:t/>
            </a:r>
            <a:br>
              <a:rPr lang="en-US" sz="4000" b="1" dirty="0">
                <a:solidFill>
                  <a:srgbClr val="0000FF"/>
                </a:solidFill>
              </a:rPr>
            </a:br>
            <a:endParaRPr lang="en-US" sz="4000" b="1" dirty="0">
              <a:solidFill>
                <a:srgbClr val="0000FF"/>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5"/>
          <p:cNvGrpSpPr>
            <a:grpSpLocks/>
          </p:cNvGrpSpPr>
          <p:nvPr/>
        </p:nvGrpSpPr>
        <p:grpSpPr bwMode="auto">
          <a:xfrm>
            <a:off x="0" y="0"/>
            <a:ext cx="9144000" cy="6858000"/>
            <a:chOff x="0" y="0"/>
            <a:chExt cx="5760" cy="4320"/>
          </a:xfrm>
        </p:grpSpPr>
        <p:sp>
          <p:nvSpPr>
            <p:cNvPr id="19462" name="Line 6"/>
            <p:cNvSpPr>
              <a:spLocks noChangeShapeType="1"/>
            </p:cNvSpPr>
            <p:nvPr/>
          </p:nvSpPr>
          <p:spPr bwMode="auto">
            <a:xfrm>
              <a:off x="21" y="0"/>
              <a:ext cx="0" cy="4320"/>
            </a:xfrm>
            <a:prstGeom prst="line">
              <a:avLst/>
            </a:prstGeom>
            <a:noFill/>
            <a:ln w="76200">
              <a:solidFill>
                <a:srgbClr val="0000FF"/>
              </a:solidFill>
              <a:round/>
              <a:headEnd/>
              <a:tailEnd/>
            </a:ln>
          </p:spPr>
          <p:txBody>
            <a:bodyPr/>
            <a:lstStyle/>
            <a:p>
              <a:endParaRPr lang="fr-FR"/>
            </a:p>
          </p:txBody>
        </p:sp>
        <p:sp>
          <p:nvSpPr>
            <p:cNvPr id="19463" name="Rectangle 7"/>
            <p:cNvSpPr>
              <a:spLocks noChangeArrowheads="1"/>
            </p:cNvSpPr>
            <p:nvPr/>
          </p:nvSpPr>
          <p:spPr bwMode="auto">
            <a:xfrm>
              <a:off x="9" y="4272"/>
              <a:ext cx="5751" cy="48"/>
            </a:xfrm>
            <a:prstGeom prst="rect">
              <a:avLst/>
            </a:prstGeom>
            <a:solidFill>
              <a:srgbClr val="0000FF"/>
            </a:solidFill>
            <a:ln w="9525">
              <a:solidFill>
                <a:srgbClr val="0000FF"/>
              </a:solidFill>
              <a:miter lim="800000"/>
              <a:headEnd/>
              <a:tailEnd/>
            </a:ln>
          </p:spPr>
          <p:txBody>
            <a:bodyPr wrap="none" anchor="ctr"/>
            <a:lstStyle/>
            <a:p>
              <a:pPr algn="ctr" eaLnBrk="1" hangingPunct="1"/>
              <a:endParaRPr lang="en-US" altLang="en-US"/>
            </a:p>
          </p:txBody>
        </p:sp>
        <p:pic>
          <p:nvPicPr>
            <p:cNvPr id="19464" name="Picture 8" descr="Complete_0"/>
            <p:cNvPicPr>
              <a:picLocks noChangeAspect="1" noChangeArrowheads="1"/>
            </p:cNvPicPr>
            <p:nvPr/>
          </p:nvPicPr>
          <p:blipFill>
            <a:blip r:embed="rId2"/>
            <a:srcRect/>
            <a:stretch>
              <a:fillRect/>
            </a:stretch>
          </p:blipFill>
          <p:spPr bwMode="auto">
            <a:xfrm>
              <a:off x="0" y="0"/>
              <a:ext cx="672" cy="588"/>
            </a:xfrm>
            <a:prstGeom prst="rect">
              <a:avLst/>
            </a:prstGeom>
            <a:solidFill>
              <a:srgbClr val="0000FF"/>
            </a:solidFill>
            <a:ln w="38100">
              <a:noFill/>
              <a:miter lim="800000"/>
              <a:headEnd/>
              <a:tailEnd/>
            </a:ln>
          </p:spPr>
        </p:pic>
        <p:pic>
          <p:nvPicPr>
            <p:cNvPr id="19465" name="Picture 9" descr="Complete_0"/>
            <p:cNvPicPr>
              <a:picLocks noChangeAspect="1" noChangeArrowheads="1"/>
            </p:cNvPicPr>
            <p:nvPr/>
          </p:nvPicPr>
          <p:blipFill>
            <a:blip r:embed="rId3"/>
            <a:srcRect/>
            <a:stretch>
              <a:fillRect/>
            </a:stretch>
          </p:blipFill>
          <p:spPr bwMode="auto">
            <a:xfrm>
              <a:off x="4923" y="9"/>
              <a:ext cx="819" cy="588"/>
            </a:xfrm>
            <a:prstGeom prst="rect">
              <a:avLst/>
            </a:prstGeom>
            <a:noFill/>
            <a:ln w="38100">
              <a:noFill/>
              <a:miter lim="800000"/>
              <a:headEnd/>
              <a:tailEnd/>
            </a:ln>
          </p:spPr>
        </p:pic>
        <p:sp>
          <p:nvSpPr>
            <p:cNvPr id="19466" name="Line 10"/>
            <p:cNvSpPr>
              <a:spLocks noChangeShapeType="1"/>
            </p:cNvSpPr>
            <p:nvPr/>
          </p:nvSpPr>
          <p:spPr bwMode="auto">
            <a:xfrm flipH="1">
              <a:off x="0" y="612"/>
              <a:ext cx="5760" cy="0"/>
            </a:xfrm>
            <a:prstGeom prst="line">
              <a:avLst/>
            </a:prstGeom>
            <a:noFill/>
            <a:ln w="76200">
              <a:solidFill>
                <a:srgbClr val="0000FF"/>
              </a:solidFill>
              <a:round/>
              <a:headEnd/>
              <a:tailEnd/>
            </a:ln>
          </p:spPr>
          <p:txBody>
            <a:bodyPr/>
            <a:lstStyle/>
            <a:p>
              <a:endParaRPr lang="fr-FR"/>
            </a:p>
          </p:txBody>
        </p:sp>
        <p:pic>
          <p:nvPicPr>
            <p:cNvPr id="19467" name="Picture 11"/>
            <p:cNvPicPr>
              <a:picLocks noChangeAspect="1" noChangeArrowheads="1"/>
            </p:cNvPicPr>
            <p:nvPr/>
          </p:nvPicPr>
          <p:blipFill>
            <a:blip r:embed="rId4"/>
            <a:srcRect/>
            <a:stretch>
              <a:fillRect/>
            </a:stretch>
          </p:blipFill>
          <p:spPr bwMode="auto">
            <a:xfrm>
              <a:off x="672" y="0"/>
              <a:ext cx="4224" cy="576"/>
            </a:xfrm>
            <a:prstGeom prst="rect">
              <a:avLst/>
            </a:prstGeom>
            <a:noFill/>
            <a:ln w="9525">
              <a:noFill/>
              <a:miter lim="800000"/>
              <a:headEnd/>
              <a:tailEnd/>
            </a:ln>
          </p:spPr>
        </p:pic>
      </p:grpSp>
      <p:sp>
        <p:nvSpPr>
          <p:cNvPr id="10" name="Rectangle 4"/>
          <p:cNvSpPr>
            <a:spLocks noChangeArrowheads="1"/>
          </p:cNvSpPr>
          <p:nvPr/>
        </p:nvSpPr>
        <p:spPr bwMode="auto">
          <a:xfrm>
            <a:off x="169863" y="1124744"/>
            <a:ext cx="8839200" cy="5328592"/>
          </a:xfrm>
          <a:prstGeom prst="rect">
            <a:avLst/>
          </a:prstGeom>
          <a:noFill/>
          <a:ln>
            <a:noFill/>
          </a:ln>
          <a:extLst/>
        </p:spPr>
        <p:txBody>
          <a:bodyPr anchor="ctr"/>
          <a:lstStyle/>
          <a:p>
            <a:r>
              <a:rPr lang="fr-FR" dirty="0"/>
              <a:t> </a:t>
            </a:r>
            <a:endParaRPr lang="fr-FR" sz="3600" dirty="0">
              <a:solidFill>
                <a:srgbClr val="0000FF"/>
              </a:solidFill>
              <a:latin typeface="Times New Roman" panose="02020603050405020304" pitchFamily="18" charset="0"/>
              <a:cs typeface="Times New Roman" panose="02020603050405020304" pitchFamily="18" charset="0"/>
            </a:endParaRPr>
          </a:p>
          <a:p>
            <a:pPr lvl="1"/>
            <a:r>
              <a:rPr lang="fr-FR" sz="3600" b="1" dirty="0" smtClean="0">
                <a:solidFill>
                  <a:srgbClr val="0000FF"/>
                </a:solidFill>
                <a:latin typeface="Times New Roman" panose="02020603050405020304" pitchFamily="18" charset="0"/>
                <a:cs typeface="Times New Roman" panose="02020603050405020304" pitchFamily="18" charset="0"/>
              </a:rPr>
              <a:t>1.5 Quelques </a:t>
            </a:r>
            <a:r>
              <a:rPr lang="fr-FR" sz="3600" b="1" dirty="0">
                <a:solidFill>
                  <a:srgbClr val="0000FF"/>
                </a:solidFill>
                <a:latin typeface="Times New Roman" panose="02020603050405020304" pitchFamily="18" charset="0"/>
                <a:cs typeface="Times New Roman" panose="02020603050405020304" pitchFamily="18" charset="0"/>
              </a:rPr>
              <a:t>statistiques</a:t>
            </a:r>
            <a:endParaRPr lang="fr-FR" sz="3600" dirty="0">
              <a:solidFill>
                <a:srgbClr val="0000FF"/>
              </a:solidFill>
              <a:latin typeface="Times New Roman" panose="02020603050405020304" pitchFamily="18" charset="0"/>
              <a:cs typeface="Times New Roman" panose="02020603050405020304" pitchFamily="18" charset="0"/>
            </a:endParaRPr>
          </a:p>
          <a:p>
            <a:pPr lvl="1"/>
            <a:endParaRPr lang="fr-FR" sz="4000" dirty="0" smtClean="0">
              <a:solidFill>
                <a:srgbClr val="0070C0"/>
              </a:solidFill>
              <a:latin typeface="Times New Roman" panose="02020603050405020304" pitchFamily="18" charset="0"/>
              <a:cs typeface="Times New Roman" panose="02020603050405020304" pitchFamily="18" charset="0"/>
            </a:endParaRPr>
          </a:p>
          <a:p>
            <a:pPr algn="just"/>
            <a:r>
              <a:rPr lang="fr-FR" sz="2400" dirty="0">
                <a:latin typeface="Times New Roman" panose="02020603050405020304" pitchFamily="18" charset="0"/>
                <a:cs typeface="Times New Roman" panose="02020603050405020304" pitchFamily="18" charset="0"/>
              </a:rPr>
              <a:t> </a:t>
            </a:r>
          </a:p>
          <a:p>
            <a:pPr eaLnBrk="1" hangingPunct="1">
              <a:buClr>
                <a:srgbClr val="0000FF"/>
              </a:buClr>
              <a:buSzPct val="105000"/>
              <a:defRPr/>
            </a:pPr>
            <a:endParaRPr lang="en-US" sz="2800" dirty="0">
              <a:solidFill>
                <a:srgbClr val="0000FF"/>
              </a:solidFill>
            </a:endParaRPr>
          </a:p>
          <a:p>
            <a:pPr eaLnBrk="1" hangingPunct="1">
              <a:buClr>
                <a:srgbClr val="0000FF"/>
              </a:buClr>
              <a:buSzPct val="105000"/>
              <a:defRPr/>
            </a:pPr>
            <a:endParaRPr lang="en-US" sz="2800" dirty="0">
              <a:solidFill>
                <a:srgbClr val="0000FF"/>
              </a:solidFill>
            </a:endParaRPr>
          </a:p>
          <a:p>
            <a:pPr algn="just">
              <a:lnSpc>
                <a:spcPct val="150000"/>
              </a:lnSpc>
              <a:defRPr/>
            </a:pPr>
            <a:endParaRPr lang="fr-FR" sz="2800" b="1" dirty="0">
              <a:latin typeface="Arial" panose="020B0604020202020204" pitchFamily="34" charset="0"/>
            </a:endParaRPr>
          </a:p>
          <a:p>
            <a:pPr algn="just" eaLnBrk="1" hangingPunct="1">
              <a:buClr>
                <a:srgbClr val="0000FF"/>
              </a:buClr>
              <a:buSzPct val="105000"/>
              <a:defRPr/>
            </a:pPr>
            <a:r>
              <a:rPr lang="en-US" sz="2800" dirty="0"/>
              <a:t/>
            </a:r>
            <a:br>
              <a:rPr lang="en-US" sz="2800" dirty="0"/>
            </a:br>
            <a:r>
              <a:rPr lang="en-US" sz="4000" b="1" dirty="0">
                <a:solidFill>
                  <a:srgbClr val="0000FF"/>
                </a:solidFill>
              </a:rPr>
              <a:t/>
            </a:r>
            <a:br>
              <a:rPr lang="en-US" sz="4000" b="1" dirty="0">
                <a:solidFill>
                  <a:srgbClr val="0000FF"/>
                </a:solidFill>
              </a:rPr>
            </a:br>
            <a:r>
              <a:rPr lang="en-US" sz="4000" b="1" dirty="0">
                <a:solidFill>
                  <a:srgbClr val="0000FF"/>
                </a:solidFill>
              </a:rPr>
              <a:t/>
            </a:r>
            <a:br>
              <a:rPr lang="en-US" sz="4000" b="1" dirty="0">
                <a:solidFill>
                  <a:srgbClr val="0000FF"/>
                </a:solidFill>
              </a:rPr>
            </a:br>
            <a:endParaRPr lang="en-US" sz="4000" b="1" dirty="0">
              <a:solidFill>
                <a:srgbClr val="0000FF"/>
              </a:solidFill>
            </a:endParaRPr>
          </a:p>
        </p:txBody>
      </p:sp>
      <p:sp>
        <p:nvSpPr>
          <p:cNvPr id="4" name="Content Placeholder 3"/>
          <p:cNvSpPr>
            <a:spLocks noGrp="1"/>
          </p:cNvSpPr>
          <p:nvPr>
            <p:ph idx="1"/>
          </p:nvPr>
        </p:nvSpPr>
        <p:spPr>
          <a:xfrm>
            <a:off x="169863" y="1916832"/>
            <a:ext cx="8722617" cy="4209331"/>
          </a:xfrm>
        </p:spPr>
        <p:txBody>
          <a:bodyPr>
            <a:noAutofit/>
          </a:bodyPr>
          <a:lstStyle/>
          <a:p>
            <a:pPr algn="just"/>
            <a:r>
              <a:rPr lang="fr-FR" sz="2400" dirty="0">
                <a:latin typeface="Times New Roman" panose="02020603050405020304" pitchFamily="18" charset="0"/>
                <a:cs typeface="Times New Roman" panose="02020603050405020304" pitchFamily="18" charset="0"/>
              </a:rPr>
              <a:t>Le réseau compte au 31 Mars 2018 :</a:t>
            </a:r>
          </a:p>
          <a:p>
            <a:pPr lvl="0" algn="just"/>
            <a:r>
              <a:rPr lang="fr-FR" sz="2400" dirty="0">
                <a:latin typeface="Times New Roman" panose="02020603050405020304" pitchFamily="18" charset="0"/>
                <a:cs typeface="Times New Roman" panose="02020603050405020304" pitchFamily="18" charset="0"/>
              </a:rPr>
              <a:t>229 EMF affiliés parmi lesquels 174 agrées, 38 en attente d’agrément, 8 nouvellement affiliés à </a:t>
            </a:r>
            <a:r>
              <a:rPr lang="fr-FR" sz="2400" dirty="0" err="1">
                <a:latin typeface="Times New Roman" panose="02020603050405020304" pitchFamily="18" charset="0"/>
                <a:cs typeface="Times New Roman" panose="02020603050405020304" pitchFamily="18" charset="0"/>
              </a:rPr>
              <a:t>CamCCUL</a:t>
            </a:r>
            <a:r>
              <a:rPr lang="fr-FR" sz="2400" dirty="0">
                <a:latin typeface="Times New Roman" panose="02020603050405020304" pitchFamily="18" charset="0"/>
                <a:cs typeface="Times New Roman" panose="02020603050405020304" pitchFamily="18" charset="0"/>
              </a:rPr>
              <a:t>, 9 à redynamiser, 280 agences tous implantés dans les 10 régions du Cameroun.  </a:t>
            </a:r>
          </a:p>
          <a:p>
            <a:pPr lvl="0" algn="just"/>
            <a:r>
              <a:rPr lang="fr-FR" sz="2400" dirty="0">
                <a:latin typeface="Times New Roman" panose="02020603050405020304" pitchFamily="18" charset="0"/>
                <a:cs typeface="Times New Roman" panose="02020603050405020304" pitchFamily="18" charset="0"/>
              </a:rPr>
              <a:t>550 000 membres parmi lesquels 42 000 groupes et associations. </a:t>
            </a:r>
          </a:p>
          <a:p>
            <a:pPr lvl="0" algn="just"/>
            <a:r>
              <a:rPr lang="fr-FR" sz="2400" dirty="0">
                <a:latin typeface="Times New Roman" panose="02020603050405020304" pitchFamily="18" charset="0"/>
                <a:cs typeface="Times New Roman" panose="02020603050405020304" pitchFamily="18" charset="0"/>
              </a:rPr>
              <a:t>1 900 élus dans le réseau dont 41% de femmes, </a:t>
            </a:r>
          </a:p>
          <a:p>
            <a:pPr lvl="0" algn="just"/>
            <a:r>
              <a:rPr lang="fr-FR" sz="2400" dirty="0">
                <a:latin typeface="Times New Roman" panose="02020603050405020304" pitchFamily="18" charset="0"/>
                <a:cs typeface="Times New Roman" panose="02020603050405020304" pitchFamily="18" charset="0"/>
              </a:rPr>
              <a:t>Des dépôts de près de 150 Milliards et un portefeuille crédit d’environ 120 Milliards. </a:t>
            </a:r>
          </a:p>
          <a:p>
            <a:pPr lvl="0" algn="just"/>
            <a:r>
              <a:rPr lang="fr-FR" sz="2400" dirty="0">
                <a:latin typeface="Times New Roman" panose="02020603050405020304" pitchFamily="18" charset="0"/>
                <a:cs typeface="Times New Roman" panose="02020603050405020304" pitchFamily="18" charset="0"/>
              </a:rPr>
              <a:t>Le réseau emploi à ce jour près de 2010 personnes dont 51% de femmes en emplois directs. Son siège social est à Bamenda chef-lieu de la région du Nord-ouest.</a:t>
            </a:r>
          </a:p>
          <a:p>
            <a:pPr marL="0" indent="0" algn="just">
              <a:buNone/>
            </a:pPr>
            <a:endParaRPr lang="fr-FR"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0874247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5"/>
          <p:cNvGrpSpPr>
            <a:grpSpLocks/>
          </p:cNvGrpSpPr>
          <p:nvPr/>
        </p:nvGrpSpPr>
        <p:grpSpPr bwMode="auto">
          <a:xfrm>
            <a:off x="0" y="0"/>
            <a:ext cx="9144000" cy="6858000"/>
            <a:chOff x="0" y="0"/>
            <a:chExt cx="5760" cy="4320"/>
          </a:xfrm>
        </p:grpSpPr>
        <p:sp>
          <p:nvSpPr>
            <p:cNvPr id="21510" name="Line 6"/>
            <p:cNvSpPr>
              <a:spLocks noChangeShapeType="1"/>
            </p:cNvSpPr>
            <p:nvPr/>
          </p:nvSpPr>
          <p:spPr bwMode="auto">
            <a:xfrm>
              <a:off x="21" y="0"/>
              <a:ext cx="0" cy="4320"/>
            </a:xfrm>
            <a:prstGeom prst="line">
              <a:avLst/>
            </a:prstGeom>
            <a:noFill/>
            <a:ln w="76200">
              <a:solidFill>
                <a:srgbClr val="0000FF"/>
              </a:solidFill>
              <a:round/>
              <a:headEnd/>
              <a:tailEnd/>
            </a:ln>
          </p:spPr>
          <p:txBody>
            <a:bodyPr/>
            <a:lstStyle/>
            <a:p>
              <a:endParaRPr lang="fr-FR"/>
            </a:p>
          </p:txBody>
        </p:sp>
        <p:sp>
          <p:nvSpPr>
            <p:cNvPr id="21511" name="Rectangle 7"/>
            <p:cNvSpPr>
              <a:spLocks noChangeArrowheads="1"/>
            </p:cNvSpPr>
            <p:nvPr/>
          </p:nvSpPr>
          <p:spPr bwMode="auto">
            <a:xfrm>
              <a:off x="9" y="4272"/>
              <a:ext cx="5751" cy="48"/>
            </a:xfrm>
            <a:prstGeom prst="rect">
              <a:avLst/>
            </a:prstGeom>
            <a:solidFill>
              <a:srgbClr val="0000FF"/>
            </a:solidFill>
            <a:ln w="9525">
              <a:solidFill>
                <a:srgbClr val="0000FF"/>
              </a:solidFill>
              <a:miter lim="800000"/>
              <a:headEnd/>
              <a:tailEnd/>
            </a:ln>
          </p:spPr>
          <p:txBody>
            <a:bodyPr wrap="none" anchor="ctr"/>
            <a:lstStyle/>
            <a:p>
              <a:pPr algn="ctr" eaLnBrk="1" hangingPunct="1"/>
              <a:endParaRPr lang="en-US" altLang="en-US">
                <a:solidFill>
                  <a:srgbClr val="0000FF"/>
                </a:solidFill>
              </a:endParaRPr>
            </a:p>
          </p:txBody>
        </p:sp>
        <p:pic>
          <p:nvPicPr>
            <p:cNvPr id="21512" name="Picture 8" descr="Complete_0"/>
            <p:cNvPicPr>
              <a:picLocks noChangeAspect="1" noChangeArrowheads="1"/>
            </p:cNvPicPr>
            <p:nvPr/>
          </p:nvPicPr>
          <p:blipFill>
            <a:blip r:embed="rId2"/>
            <a:srcRect/>
            <a:stretch>
              <a:fillRect/>
            </a:stretch>
          </p:blipFill>
          <p:spPr bwMode="auto">
            <a:xfrm>
              <a:off x="0" y="0"/>
              <a:ext cx="672" cy="588"/>
            </a:xfrm>
            <a:prstGeom prst="rect">
              <a:avLst/>
            </a:prstGeom>
            <a:solidFill>
              <a:srgbClr val="0000FF"/>
            </a:solidFill>
            <a:ln w="38100">
              <a:noFill/>
              <a:miter lim="800000"/>
              <a:headEnd/>
              <a:tailEnd/>
            </a:ln>
          </p:spPr>
        </p:pic>
        <p:pic>
          <p:nvPicPr>
            <p:cNvPr id="21513" name="Picture 9" descr="Complete_0"/>
            <p:cNvPicPr>
              <a:picLocks noChangeAspect="1" noChangeArrowheads="1"/>
            </p:cNvPicPr>
            <p:nvPr/>
          </p:nvPicPr>
          <p:blipFill>
            <a:blip r:embed="rId3"/>
            <a:srcRect/>
            <a:stretch>
              <a:fillRect/>
            </a:stretch>
          </p:blipFill>
          <p:spPr bwMode="auto">
            <a:xfrm>
              <a:off x="4923" y="9"/>
              <a:ext cx="819" cy="588"/>
            </a:xfrm>
            <a:prstGeom prst="rect">
              <a:avLst/>
            </a:prstGeom>
            <a:noFill/>
            <a:ln w="38100">
              <a:noFill/>
              <a:miter lim="800000"/>
              <a:headEnd/>
              <a:tailEnd/>
            </a:ln>
          </p:spPr>
        </p:pic>
        <p:sp>
          <p:nvSpPr>
            <p:cNvPr id="21514" name="Line 10"/>
            <p:cNvSpPr>
              <a:spLocks noChangeShapeType="1"/>
            </p:cNvSpPr>
            <p:nvPr/>
          </p:nvSpPr>
          <p:spPr bwMode="auto">
            <a:xfrm flipH="1">
              <a:off x="0" y="612"/>
              <a:ext cx="5760" cy="0"/>
            </a:xfrm>
            <a:prstGeom prst="line">
              <a:avLst/>
            </a:prstGeom>
            <a:noFill/>
            <a:ln w="76200">
              <a:solidFill>
                <a:srgbClr val="0000FF"/>
              </a:solidFill>
              <a:round/>
              <a:headEnd/>
              <a:tailEnd/>
            </a:ln>
          </p:spPr>
          <p:txBody>
            <a:bodyPr/>
            <a:lstStyle/>
            <a:p>
              <a:endParaRPr lang="fr-FR"/>
            </a:p>
          </p:txBody>
        </p:sp>
        <p:pic>
          <p:nvPicPr>
            <p:cNvPr id="21515" name="Picture 11"/>
            <p:cNvPicPr>
              <a:picLocks noChangeAspect="1" noChangeArrowheads="1"/>
            </p:cNvPicPr>
            <p:nvPr/>
          </p:nvPicPr>
          <p:blipFill>
            <a:blip r:embed="rId4"/>
            <a:srcRect/>
            <a:stretch>
              <a:fillRect/>
            </a:stretch>
          </p:blipFill>
          <p:spPr bwMode="auto">
            <a:xfrm>
              <a:off x="672" y="0"/>
              <a:ext cx="4224" cy="576"/>
            </a:xfrm>
            <a:prstGeom prst="rect">
              <a:avLst/>
            </a:prstGeom>
            <a:noFill/>
            <a:ln w="9525">
              <a:noFill/>
              <a:miter lim="800000"/>
              <a:headEnd/>
              <a:tailEnd/>
            </a:ln>
          </p:spPr>
        </p:pic>
      </p:grpSp>
      <p:sp>
        <p:nvSpPr>
          <p:cNvPr id="10" name="Rectangle 4"/>
          <p:cNvSpPr>
            <a:spLocks noChangeArrowheads="1"/>
          </p:cNvSpPr>
          <p:nvPr/>
        </p:nvSpPr>
        <p:spPr bwMode="auto">
          <a:xfrm>
            <a:off x="152400" y="1268760"/>
            <a:ext cx="8839200" cy="4946303"/>
          </a:xfrm>
          <a:prstGeom prst="rect">
            <a:avLst/>
          </a:prstGeom>
          <a:noFill/>
          <a:ln>
            <a:noFill/>
          </a:ln>
          <a:extLst/>
        </p:spPr>
        <p:txBody>
          <a:bodyPr anchor="ctr"/>
          <a:lstStyle/>
          <a:p>
            <a:pPr algn="just">
              <a:lnSpc>
                <a:spcPct val="150000"/>
              </a:lnSpc>
              <a:defRPr/>
            </a:pPr>
            <a:endParaRPr lang="fr-FR" sz="2400" b="1" dirty="0" smtClean="0">
              <a:solidFill>
                <a:srgbClr val="0000FF"/>
              </a:solidFill>
              <a:latin typeface="Arial" panose="020B0604020202020204" pitchFamily="34" charset="0"/>
            </a:endParaRPr>
          </a:p>
          <a:p>
            <a:pPr algn="just">
              <a:defRPr/>
            </a:pPr>
            <a:r>
              <a:rPr lang="fr-FR" sz="2400" b="1" dirty="0" smtClean="0">
                <a:solidFill>
                  <a:srgbClr val="0000FF"/>
                </a:solidFill>
              </a:rPr>
              <a:t> </a:t>
            </a:r>
            <a:endParaRPr lang="fr-CM" sz="2400" b="1" dirty="0">
              <a:solidFill>
                <a:srgbClr val="0000FF"/>
              </a:solidFill>
              <a:latin typeface="Arial" panose="020B0604020202020204" pitchFamily="34" charset="0"/>
            </a:endParaRPr>
          </a:p>
        </p:txBody>
      </p:sp>
      <p:sp>
        <p:nvSpPr>
          <p:cNvPr id="3" name="Rectangle 2"/>
          <p:cNvSpPr/>
          <p:nvPr/>
        </p:nvSpPr>
        <p:spPr>
          <a:xfrm>
            <a:off x="152400" y="1028701"/>
            <a:ext cx="8839200" cy="5883662"/>
          </a:xfrm>
          <a:prstGeom prst="rect">
            <a:avLst/>
          </a:prstGeom>
        </p:spPr>
        <p:txBody>
          <a:bodyPr wrap="square">
            <a:spAutoFit/>
          </a:bodyPr>
          <a:lstStyle/>
          <a:p>
            <a:pPr marR="57150" lvl="1" algn="just">
              <a:spcBef>
                <a:spcPts val="235"/>
              </a:spcBef>
              <a:spcAft>
                <a:spcPts val="0"/>
              </a:spcAft>
            </a:pPr>
            <a:r>
              <a:rPr lang="fr-FR" sz="3600" b="1" dirty="0" smtClean="0">
                <a:solidFill>
                  <a:srgbClr val="0070C0"/>
                </a:solidFill>
                <a:latin typeface="Times New Roman" panose="02020603050405020304" pitchFamily="18" charset="0"/>
              </a:rPr>
              <a:t>1.6 Configuration </a:t>
            </a:r>
            <a:r>
              <a:rPr lang="fr-FR" sz="3600" b="1" dirty="0">
                <a:solidFill>
                  <a:srgbClr val="0070C0"/>
                </a:solidFill>
                <a:latin typeface="Times New Roman" panose="02020603050405020304" pitchFamily="18" charset="0"/>
              </a:rPr>
              <a:t>du réseau et stratégies de contrôle</a:t>
            </a:r>
            <a:endParaRPr lang="fr-FR" sz="3600" dirty="0">
              <a:solidFill>
                <a:srgbClr val="0070C0"/>
              </a:solidFill>
              <a:latin typeface="Times New Roman" panose="02020603050405020304" pitchFamily="18" charset="0"/>
              <a:ea typeface="Times New Roman" panose="02020603050405020304" pitchFamily="18" charset="0"/>
            </a:endParaRPr>
          </a:p>
          <a:p>
            <a:pPr marR="57150" algn="just">
              <a:spcBef>
                <a:spcPts val="235"/>
              </a:spcBef>
            </a:pPr>
            <a:r>
              <a:rPr lang="fr-FR" sz="2400" dirty="0">
                <a:latin typeface="Times New Roman" panose="02020603050405020304" pitchFamily="18" charset="0"/>
              </a:rPr>
              <a:t>Le réseau est configuré selon la taille du bilan et le niveau d’informatisation.</a:t>
            </a:r>
            <a:endParaRPr lang="fr-FR" sz="2400" dirty="0">
              <a:latin typeface="Times New Roman" panose="02020603050405020304" pitchFamily="18" charset="0"/>
              <a:ea typeface="Times New Roman" panose="02020603050405020304" pitchFamily="18" charset="0"/>
            </a:endParaRPr>
          </a:p>
          <a:p>
            <a:pPr marR="57150" algn="just">
              <a:spcBef>
                <a:spcPts val="235"/>
              </a:spcBef>
            </a:pPr>
            <a:r>
              <a:rPr lang="fr-FR" sz="2400" b="1" dirty="0">
                <a:latin typeface="Times New Roman" panose="02020603050405020304" pitchFamily="18" charset="0"/>
              </a:rPr>
              <a:t>	</a:t>
            </a:r>
            <a:r>
              <a:rPr lang="fr-FR" sz="2800" b="1" dirty="0" smtClean="0">
                <a:solidFill>
                  <a:srgbClr val="0070C0"/>
                </a:solidFill>
                <a:latin typeface="Times New Roman" panose="02020603050405020304" pitchFamily="18" charset="0"/>
              </a:rPr>
              <a:t>1.6.1 </a:t>
            </a:r>
            <a:r>
              <a:rPr lang="fr-FR" sz="2800" b="1" dirty="0">
                <a:solidFill>
                  <a:srgbClr val="0070C0"/>
                </a:solidFill>
                <a:latin typeface="Times New Roman" panose="02020603050405020304" pitchFamily="18" charset="0"/>
              </a:rPr>
              <a:t>Configuration du réseau</a:t>
            </a:r>
            <a:endParaRPr lang="fr-FR" sz="2800" dirty="0">
              <a:solidFill>
                <a:srgbClr val="0070C0"/>
              </a:solidFill>
              <a:latin typeface="Times New Roman" panose="02020603050405020304" pitchFamily="18" charset="0"/>
              <a:ea typeface="Times New Roman" panose="02020603050405020304" pitchFamily="18" charset="0"/>
            </a:endParaRPr>
          </a:p>
          <a:p>
            <a:pPr marR="57150" indent="449580" algn="just">
              <a:spcBef>
                <a:spcPts val="235"/>
              </a:spcBef>
            </a:pPr>
            <a:r>
              <a:rPr lang="fr-FR" sz="2800" b="1" dirty="0" smtClean="0">
                <a:solidFill>
                  <a:srgbClr val="0070C0"/>
                </a:solidFill>
                <a:latin typeface="Times New Roman" panose="02020603050405020304" pitchFamily="18" charset="0"/>
              </a:rPr>
              <a:t>1.6.1.1  </a:t>
            </a:r>
            <a:r>
              <a:rPr lang="fr-FR" sz="2800" b="1" dirty="0">
                <a:solidFill>
                  <a:srgbClr val="0070C0"/>
                </a:solidFill>
                <a:latin typeface="Times New Roman" panose="02020603050405020304" pitchFamily="18" charset="0"/>
              </a:rPr>
              <a:t>Configuration selon la taille du bilan</a:t>
            </a:r>
            <a:endParaRPr lang="fr-FR" sz="2800" dirty="0">
              <a:solidFill>
                <a:srgbClr val="0070C0"/>
              </a:solidFill>
              <a:latin typeface="Times New Roman" panose="02020603050405020304" pitchFamily="18" charset="0"/>
              <a:ea typeface="Times New Roman" panose="02020603050405020304" pitchFamily="18" charset="0"/>
            </a:endParaRPr>
          </a:p>
          <a:p>
            <a:pPr marL="449580" marR="57150" indent="449580" algn="just">
              <a:spcBef>
                <a:spcPts val="235"/>
              </a:spcBef>
              <a:spcAft>
                <a:spcPts val="0"/>
              </a:spcAft>
            </a:pPr>
            <a:r>
              <a:rPr lang="fr-FR" sz="2400" dirty="0">
                <a:latin typeface="Times New Roman" panose="02020603050405020304" pitchFamily="18" charset="0"/>
              </a:rPr>
              <a:t>i) Les EMF de petite taille: </a:t>
            </a:r>
            <a:r>
              <a:rPr lang="fr-FR" sz="2400" b="1" dirty="0">
                <a:solidFill>
                  <a:srgbClr val="0000FF"/>
                </a:solidFill>
                <a:latin typeface="Times New Roman" panose="02020603050405020304" pitchFamily="18" charset="0"/>
              </a:rPr>
              <a:t>Total Bilan inférieur à 250 M</a:t>
            </a:r>
            <a:r>
              <a:rPr lang="fr-FR" sz="2400" dirty="0">
                <a:solidFill>
                  <a:srgbClr val="0000FF"/>
                </a:solidFill>
                <a:latin typeface="Times New Roman" panose="02020603050405020304" pitchFamily="18" charset="0"/>
              </a:rPr>
              <a:t>. </a:t>
            </a:r>
            <a:r>
              <a:rPr lang="fr-FR" sz="2400" dirty="0">
                <a:latin typeface="Times New Roman" panose="02020603050405020304" pitchFamily="18" charset="0"/>
              </a:rPr>
              <a:t>Au Nombre de </a:t>
            </a:r>
            <a:r>
              <a:rPr lang="fr-FR" sz="2400" b="1" dirty="0" smtClean="0">
                <a:solidFill>
                  <a:srgbClr val="0000FF"/>
                </a:solidFill>
                <a:latin typeface="Times New Roman" panose="02020603050405020304" pitchFamily="18" charset="0"/>
              </a:rPr>
              <a:t>137</a:t>
            </a:r>
            <a:endParaRPr lang="fr-FR" sz="2400" b="1" dirty="0">
              <a:solidFill>
                <a:srgbClr val="0000FF"/>
              </a:solidFill>
              <a:latin typeface="Times New Roman" panose="02020603050405020304" pitchFamily="18" charset="0"/>
              <a:ea typeface="Times New Roman" panose="02020603050405020304" pitchFamily="18" charset="0"/>
            </a:endParaRPr>
          </a:p>
          <a:p>
            <a:pPr marR="57150" algn="just">
              <a:spcBef>
                <a:spcPts val="235"/>
              </a:spcBef>
            </a:pPr>
            <a:r>
              <a:rPr lang="fr-FR" sz="2400" dirty="0">
                <a:latin typeface="Times New Roman" panose="02020603050405020304" pitchFamily="18" charset="0"/>
              </a:rPr>
              <a:t>Ces caisses se retrouvent pour la plus part dans les zones rurales difficiles d’accès et non couvertes par les réseaux internet  et électrique. Ils n’ont pas toujours les moyens pour acquérir les outils modernes requis; à cette catégorie, l’organe faîtier met en place des outils spécifiques pour une gestion opérationnelle efficace et des outils simples de contrôle interne et de transmission de  l’information.</a:t>
            </a:r>
            <a:endParaRPr lang="fr-FR" sz="2400" dirty="0">
              <a:effectLst/>
              <a:latin typeface="Times New Roman" panose="02020603050405020304" pitchFamily="18" charset="0"/>
              <a:ea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Line 6"/>
          <p:cNvSpPr>
            <a:spLocks noChangeShapeType="1"/>
          </p:cNvSpPr>
          <p:nvPr/>
        </p:nvSpPr>
        <p:spPr bwMode="auto">
          <a:xfrm>
            <a:off x="33338" y="0"/>
            <a:ext cx="0" cy="6858000"/>
          </a:xfrm>
          <a:prstGeom prst="line">
            <a:avLst/>
          </a:prstGeom>
          <a:noFill/>
          <a:ln w="76200">
            <a:solidFill>
              <a:srgbClr val="0000FF"/>
            </a:solidFill>
            <a:round/>
            <a:headEnd/>
            <a:tailEnd/>
          </a:ln>
        </p:spPr>
        <p:txBody>
          <a:bodyPr/>
          <a:lstStyle/>
          <a:p>
            <a:endParaRPr lang="fr-FR"/>
          </a:p>
        </p:txBody>
      </p:sp>
      <p:sp>
        <p:nvSpPr>
          <p:cNvPr id="5" name="Rectangle 7"/>
          <p:cNvSpPr>
            <a:spLocks noChangeArrowheads="1"/>
          </p:cNvSpPr>
          <p:nvPr/>
        </p:nvSpPr>
        <p:spPr bwMode="auto">
          <a:xfrm>
            <a:off x="14288" y="6781800"/>
            <a:ext cx="9129713" cy="76200"/>
          </a:xfrm>
          <a:prstGeom prst="rect">
            <a:avLst/>
          </a:prstGeom>
          <a:solidFill>
            <a:srgbClr val="0000FF"/>
          </a:solidFill>
          <a:ln w="9525">
            <a:solidFill>
              <a:srgbClr val="0000FF"/>
            </a:solidFill>
            <a:miter lim="800000"/>
            <a:headEnd/>
            <a:tailEnd/>
          </a:ln>
        </p:spPr>
        <p:txBody>
          <a:bodyPr wrap="none" anchor="ctr"/>
          <a:lstStyle/>
          <a:p>
            <a:pPr algn="ctr" eaLnBrk="1" hangingPunct="1"/>
            <a:endParaRPr lang="en-US" altLang="en-US"/>
          </a:p>
        </p:txBody>
      </p:sp>
      <p:pic>
        <p:nvPicPr>
          <p:cNvPr id="6" name="Picture 8" descr="Complete_0"/>
          <p:cNvPicPr>
            <a:picLocks noChangeAspect="1" noChangeArrowheads="1"/>
          </p:cNvPicPr>
          <p:nvPr/>
        </p:nvPicPr>
        <p:blipFill>
          <a:blip r:embed="rId2"/>
          <a:srcRect/>
          <a:stretch>
            <a:fillRect/>
          </a:stretch>
        </p:blipFill>
        <p:spPr bwMode="auto">
          <a:xfrm>
            <a:off x="0" y="0"/>
            <a:ext cx="1066800" cy="933450"/>
          </a:xfrm>
          <a:prstGeom prst="rect">
            <a:avLst/>
          </a:prstGeom>
          <a:solidFill>
            <a:srgbClr val="0000FF"/>
          </a:solidFill>
          <a:ln w="38100">
            <a:noFill/>
            <a:miter lim="800000"/>
            <a:headEnd/>
            <a:tailEnd/>
          </a:ln>
        </p:spPr>
      </p:pic>
      <p:pic>
        <p:nvPicPr>
          <p:cNvPr id="7" name="Picture 9" descr="Complete_0"/>
          <p:cNvPicPr>
            <a:picLocks noChangeAspect="1" noChangeArrowheads="1"/>
          </p:cNvPicPr>
          <p:nvPr/>
        </p:nvPicPr>
        <p:blipFill>
          <a:blip r:embed="rId3"/>
          <a:srcRect/>
          <a:stretch>
            <a:fillRect/>
          </a:stretch>
        </p:blipFill>
        <p:spPr bwMode="auto">
          <a:xfrm>
            <a:off x="7815263" y="14288"/>
            <a:ext cx="1300163" cy="933450"/>
          </a:xfrm>
          <a:prstGeom prst="rect">
            <a:avLst/>
          </a:prstGeom>
          <a:noFill/>
          <a:ln w="38100">
            <a:noFill/>
            <a:miter lim="800000"/>
            <a:headEnd/>
            <a:tailEnd/>
          </a:ln>
        </p:spPr>
      </p:pic>
      <p:sp>
        <p:nvSpPr>
          <p:cNvPr id="8" name="Line 10"/>
          <p:cNvSpPr>
            <a:spLocks noChangeShapeType="1"/>
          </p:cNvSpPr>
          <p:nvPr/>
        </p:nvSpPr>
        <p:spPr bwMode="auto">
          <a:xfrm flipH="1">
            <a:off x="0" y="971550"/>
            <a:ext cx="9144000" cy="0"/>
          </a:xfrm>
          <a:prstGeom prst="line">
            <a:avLst/>
          </a:prstGeom>
          <a:noFill/>
          <a:ln w="76200">
            <a:solidFill>
              <a:srgbClr val="0000FF"/>
            </a:solidFill>
            <a:round/>
            <a:headEnd/>
            <a:tailEnd/>
          </a:ln>
        </p:spPr>
        <p:txBody>
          <a:bodyPr/>
          <a:lstStyle/>
          <a:p>
            <a:endParaRPr lang="fr-FR"/>
          </a:p>
        </p:txBody>
      </p:sp>
      <p:pic>
        <p:nvPicPr>
          <p:cNvPr id="9" name="Picture 11"/>
          <p:cNvPicPr>
            <a:picLocks noChangeAspect="1" noChangeArrowheads="1"/>
          </p:cNvPicPr>
          <p:nvPr/>
        </p:nvPicPr>
        <p:blipFill>
          <a:blip r:embed="rId4"/>
          <a:srcRect/>
          <a:stretch>
            <a:fillRect/>
          </a:stretch>
        </p:blipFill>
        <p:spPr bwMode="auto">
          <a:xfrm>
            <a:off x="1066800" y="0"/>
            <a:ext cx="6705600" cy="914400"/>
          </a:xfrm>
          <a:prstGeom prst="rect">
            <a:avLst/>
          </a:prstGeom>
          <a:noFill/>
          <a:ln w="9525">
            <a:noFill/>
            <a:miter lim="800000"/>
            <a:headEnd/>
            <a:tailEnd/>
          </a:ln>
        </p:spPr>
      </p:pic>
      <p:sp>
        <p:nvSpPr>
          <p:cNvPr id="11" name="Content Placeholder 10"/>
          <p:cNvSpPr>
            <a:spLocks noGrp="1"/>
          </p:cNvSpPr>
          <p:nvPr>
            <p:ph idx="1"/>
          </p:nvPr>
        </p:nvSpPr>
        <p:spPr>
          <a:xfrm>
            <a:off x="66677" y="1028702"/>
            <a:ext cx="8825803" cy="5097462"/>
          </a:xfrm>
        </p:spPr>
        <p:txBody>
          <a:bodyPr>
            <a:noAutofit/>
          </a:bodyPr>
          <a:lstStyle/>
          <a:p>
            <a:pPr marL="0" indent="0" algn="just">
              <a:buNone/>
            </a:pPr>
            <a:r>
              <a:rPr lang="fr-FR" sz="2400" dirty="0" smtClean="0">
                <a:latin typeface="Times New Roman" panose="02020603050405020304" pitchFamily="18" charset="0"/>
                <a:cs typeface="Times New Roman" panose="02020603050405020304" pitchFamily="18" charset="0"/>
              </a:rPr>
              <a:t>	</a:t>
            </a:r>
            <a:r>
              <a:rPr lang="fr-FR" sz="2400" b="1" dirty="0" smtClean="0">
                <a:latin typeface="Times New Roman" panose="02020603050405020304" pitchFamily="18" charset="0"/>
                <a:cs typeface="Times New Roman" panose="02020603050405020304" pitchFamily="18" charset="0"/>
              </a:rPr>
              <a:t>ii</a:t>
            </a:r>
            <a:r>
              <a:rPr lang="fr-FR" sz="2400" b="1" dirty="0">
                <a:latin typeface="Times New Roman" panose="02020603050405020304" pitchFamily="18" charset="0"/>
                <a:cs typeface="Times New Roman" panose="02020603050405020304" pitchFamily="18" charset="0"/>
              </a:rPr>
              <a:t>) </a:t>
            </a:r>
            <a:r>
              <a:rPr lang="fr-FR" sz="2800" b="1" dirty="0">
                <a:solidFill>
                  <a:srgbClr val="0000FF"/>
                </a:solidFill>
                <a:latin typeface="Times New Roman" panose="02020603050405020304" pitchFamily="18" charset="0"/>
                <a:cs typeface="Times New Roman" panose="02020603050405020304" pitchFamily="18" charset="0"/>
              </a:rPr>
              <a:t>Les EMF moyennes: Total bilan entre 250 M et 1 </a:t>
            </a:r>
            <a:r>
              <a:rPr lang="fr-FR" sz="2800" b="1" dirty="0" smtClean="0">
                <a:solidFill>
                  <a:srgbClr val="0000FF"/>
                </a:solidFill>
                <a:latin typeface="Times New Roman" panose="02020603050405020304" pitchFamily="18" charset="0"/>
                <a:cs typeface="Times New Roman" panose="02020603050405020304" pitchFamily="18" charset="0"/>
              </a:rPr>
              <a:t>Mds. </a:t>
            </a:r>
            <a:r>
              <a:rPr lang="fr-FR" sz="2800" b="1" dirty="0">
                <a:solidFill>
                  <a:srgbClr val="0000FF"/>
                </a:solidFill>
                <a:latin typeface="Times New Roman" panose="02020603050405020304" pitchFamily="18" charset="0"/>
                <a:cs typeface="Times New Roman" panose="02020603050405020304" pitchFamily="18" charset="0"/>
              </a:rPr>
              <a:t>Au </a:t>
            </a:r>
            <a:r>
              <a:rPr lang="fr-FR" sz="2800" b="1" dirty="0" smtClean="0">
                <a:solidFill>
                  <a:srgbClr val="0000FF"/>
                </a:solidFill>
                <a:latin typeface="Times New Roman" panose="02020603050405020304" pitchFamily="18" charset="0"/>
                <a:cs typeface="Times New Roman" panose="02020603050405020304" pitchFamily="18" charset="0"/>
              </a:rPr>
              <a:t>nombre </a:t>
            </a:r>
            <a:r>
              <a:rPr lang="fr-FR" sz="2800" b="1" dirty="0">
                <a:solidFill>
                  <a:srgbClr val="0000FF"/>
                </a:solidFill>
                <a:latin typeface="Times New Roman" panose="02020603050405020304" pitchFamily="18" charset="0"/>
                <a:cs typeface="Times New Roman" panose="02020603050405020304" pitchFamily="18" charset="0"/>
              </a:rPr>
              <a:t>de 49</a:t>
            </a:r>
          </a:p>
          <a:p>
            <a:pPr marL="0" indent="0" algn="just">
              <a:buNone/>
            </a:pPr>
            <a:r>
              <a:rPr lang="fr-FR" sz="2400" dirty="0">
                <a:latin typeface="Times New Roman" panose="02020603050405020304" pitchFamily="18" charset="0"/>
                <a:cs typeface="Times New Roman" panose="02020603050405020304" pitchFamily="18" charset="0"/>
              </a:rPr>
              <a:t>Ces caisses se retrouvent dans les zones semi urbaines et urbaines.  Ceux-ci sont encadrés de la même manière que les plus petites avec une variante selon leur capacité à acquérir des outils moderne comme l’interconnexion. Un dispositif de contrôle interne est obligatoire.</a:t>
            </a:r>
          </a:p>
          <a:p>
            <a:pPr marL="0" indent="0">
              <a:buNone/>
            </a:pPr>
            <a:r>
              <a:rPr lang="fr-FR" sz="2400" dirty="0" smtClean="0">
                <a:latin typeface="Times New Roman" panose="02020603050405020304" pitchFamily="18" charset="0"/>
                <a:cs typeface="Times New Roman" panose="02020603050405020304" pitchFamily="18" charset="0"/>
              </a:rPr>
              <a:t>	</a:t>
            </a:r>
            <a:r>
              <a:rPr lang="fr-FR" sz="2800" b="1" dirty="0" smtClean="0">
                <a:solidFill>
                  <a:srgbClr val="0000FF"/>
                </a:solidFill>
                <a:latin typeface="Times New Roman" panose="02020603050405020304" pitchFamily="18" charset="0"/>
                <a:cs typeface="Times New Roman" panose="02020603050405020304" pitchFamily="18" charset="0"/>
              </a:rPr>
              <a:t>iii</a:t>
            </a:r>
            <a:r>
              <a:rPr lang="fr-FR" sz="2800" b="1" dirty="0">
                <a:solidFill>
                  <a:srgbClr val="0000FF"/>
                </a:solidFill>
                <a:latin typeface="Times New Roman" panose="02020603050405020304" pitchFamily="18" charset="0"/>
                <a:cs typeface="Times New Roman" panose="02020603050405020304" pitchFamily="18" charset="0"/>
              </a:rPr>
              <a:t>) Les gros EMF : Total bilan supérieur à 1 Md. Au </a:t>
            </a:r>
            <a:r>
              <a:rPr lang="fr-FR" sz="2800" b="1" dirty="0" smtClean="0">
                <a:solidFill>
                  <a:srgbClr val="0000FF"/>
                </a:solidFill>
                <a:latin typeface="Times New Roman" panose="02020603050405020304" pitchFamily="18" charset="0"/>
                <a:cs typeface="Times New Roman" panose="02020603050405020304" pitchFamily="18" charset="0"/>
              </a:rPr>
              <a:t>nombre </a:t>
            </a:r>
            <a:r>
              <a:rPr lang="fr-FR" sz="2800" b="1" dirty="0">
                <a:solidFill>
                  <a:srgbClr val="0000FF"/>
                </a:solidFill>
                <a:latin typeface="Times New Roman" panose="02020603050405020304" pitchFamily="18" charset="0"/>
                <a:cs typeface="Times New Roman" panose="02020603050405020304" pitchFamily="18" charset="0"/>
              </a:rPr>
              <a:t>de 43</a:t>
            </a:r>
          </a:p>
          <a:p>
            <a:pPr marL="0" indent="0" algn="just">
              <a:buNone/>
            </a:pPr>
            <a:r>
              <a:rPr lang="fr-FR" sz="2400" dirty="0">
                <a:latin typeface="Times New Roman" panose="02020603050405020304" pitchFamily="18" charset="0"/>
                <a:cs typeface="Times New Roman" panose="02020603050405020304" pitchFamily="18" charset="0"/>
              </a:rPr>
              <a:t>Ceux-ci nécessitent un suivi et un encadrement très rapprochés et doivent disposer de tous les outils de contrôle interne.  L’organe faîtier accorde une attention supplémentaire à cette catégorie car certains EMF ont un poids considérable qui peut égaler ou dépasser 6 à 7 autres mises ensemble.</a:t>
            </a:r>
          </a:p>
          <a:p>
            <a:endParaRPr lang="fr-FR" sz="2400"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5"/>
          <p:cNvGrpSpPr>
            <a:grpSpLocks/>
          </p:cNvGrpSpPr>
          <p:nvPr/>
        </p:nvGrpSpPr>
        <p:grpSpPr bwMode="auto">
          <a:xfrm>
            <a:off x="0" y="0"/>
            <a:ext cx="9144000" cy="6858000"/>
            <a:chOff x="0" y="0"/>
            <a:chExt cx="5760" cy="4320"/>
          </a:xfrm>
        </p:grpSpPr>
        <p:sp>
          <p:nvSpPr>
            <p:cNvPr id="23558" name="Line 6"/>
            <p:cNvSpPr>
              <a:spLocks noChangeShapeType="1"/>
            </p:cNvSpPr>
            <p:nvPr/>
          </p:nvSpPr>
          <p:spPr bwMode="auto">
            <a:xfrm>
              <a:off x="21" y="0"/>
              <a:ext cx="0" cy="4320"/>
            </a:xfrm>
            <a:prstGeom prst="line">
              <a:avLst/>
            </a:prstGeom>
            <a:noFill/>
            <a:ln w="76200">
              <a:solidFill>
                <a:srgbClr val="0000FF"/>
              </a:solidFill>
              <a:round/>
              <a:headEnd/>
              <a:tailEnd/>
            </a:ln>
          </p:spPr>
          <p:txBody>
            <a:bodyPr/>
            <a:lstStyle/>
            <a:p>
              <a:endParaRPr lang="fr-FR"/>
            </a:p>
          </p:txBody>
        </p:sp>
        <p:sp>
          <p:nvSpPr>
            <p:cNvPr id="23559" name="Rectangle 7"/>
            <p:cNvSpPr>
              <a:spLocks noChangeArrowheads="1"/>
            </p:cNvSpPr>
            <p:nvPr/>
          </p:nvSpPr>
          <p:spPr bwMode="auto">
            <a:xfrm>
              <a:off x="9" y="4272"/>
              <a:ext cx="5751" cy="48"/>
            </a:xfrm>
            <a:prstGeom prst="rect">
              <a:avLst/>
            </a:prstGeom>
            <a:solidFill>
              <a:srgbClr val="0000FF"/>
            </a:solidFill>
            <a:ln w="9525">
              <a:solidFill>
                <a:srgbClr val="0000FF"/>
              </a:solidFill>
              <a:miter lim="800000"/>
              <a:headEnd/>
              <a:tailEnd/>
            </a:ln>
          </p:spPr>
          <p:txBody>
            <a:bodyPr wrap="none" anchor="ctr"/>
            <a:lstStyle/>
            <a:p>
              <a:pPr algn="ctr" eaLnBrk="1" hangingPunct="1"/>
              <a:endParaRPr lang="en-US" altLang="en-US"/>
            </a:p>
          </p:txBody>
        </p:sp>
        <p:pic>
          <p:nvPicPr>
            <p:cNvPr id="23560" name="Picture 8" descr="Complete_0"/>
            <p:cNvPicPr>
              <a:picLocks noChangeAspect="1" noChangeArrowheads="1"/>
            </p:cNvPicPr>
            <p:nvPr/>
          </p:nvPicPr>
          <p:blipFill>
            <a:blip r:embed="rId2"/>
            <a:srcRect/>
            <a:stretch>
              <a:fillRect/>
            </a:stretch>
          </p:blipFill>
          <p:spPr bwMode="auto">
            <a:xfrm>
              <a:off x="0" y="0"/>
              <a:ext cx="672" cy="588"/>
            </a:xfrm>
            <a:prstGeom prst="rect">
              <a:avLst/>
            </a:prstGeom>
            <a:solidFill>
              <a:srgbClr val="0000FF"/>
            </a:solidFill>
            <a:ln w="38100">
              <a:noFill/>
              <a:miter lim="800000"/>
              <a:headEnd/>
              <a:tailEnd/>
            </a:ln>
          </p:spPr>
        </p:pic>
        <p:pic>
          <p:nvPicPr>
            <p:cNvPr id="23561" name="Picture 9" descr="Complete_0"/>
            <p:cNvPicPr>
              <a:picLocks noChangeAspect="1" noChangeArrowheads="1"/>
            </p:cNvPicPr>
            <p:nvPr/>
          </p:nvPicPr>
          <p:blipFill>
            <a:blip r:embed="rId3"/>
            <a:srcRect/>
            <a:stretch>
              <a:fillRect/>
            </a:stretch>
          </p:blipFill>
          <p:spPr bwMode="auto">
            <a:xfrm>
              <a:off x="4923" y="9"/>
              <a:ext cx="819" cy="588"/>
            </a:xfrm>
            <a:prstGeom prst="rect">
              <a:avLst/>
            </a:prstGeom>
            <a:noFill/>
            <a:ln w="38100">
              <a:noFill/>
              <a:miter lim="800000"/>
              <a:headEnd/>
              <a:tailEnd/>
            </a:ln>
          </p:spPr>
        </p:pic>
        <p:sp>
          <p:nvSpPr>
            <p:cNvPr id="23562" name="Line 10"/>
            <p:cNvSpPr>
              <a:spLocks noChangeShapeType="1"/>
            </p:cNvSpPr>
            <p:nvPr/>
          </p:nvSpPr>
          <p:spPr bwMode="auto">
            <a:xfrm flipH="1">
              <a:off x="0" y="612"/>
              <a:ext cx="5760" cy="0"/>
            </a:xfrm>
            <a:prstGeom prst="line">
              <a:avLst/>
            </a:prstGeom>
            <a:noFill/>
            <a:ln w="76200">
              <a:solidFill>
                <a:srgbClr val="0000FF"/>
              </a:solidFill>
              <a:round/>
              <a:headEnd/>
              <a:tailEnd/>
            </a:ln>
          </p:spPr>
          <p:txBody>
            <a:bodyPr/>
            <a:lstStyle/>
            <a:p>
              <a:endParaRPr lang="fr-FR"/>
            </a:p>
          </p:txBody>
        </p:sp>
        <p:pic>
          <p:nvPicPr>
            <p:cNvPr id="23563" name="Picture 11"/>
            <p:cNvPicPr>
              <a:picLocks noChangeAspect="1" noChangeArrowheads="1"/>
            </p:cNvPicPr>
            <p:nvPr/>
          </p:nvPicPr>
          <p:blipFill>
            <a:blip r:embed="rId4"/>
            <a:srcRect/>
            <a:stretch>
              <a:fillRect/>
            </a:stretch>
          </p:blipFill>
          <p:spPr bwMode="auto">
            <a:xfrm>
              <a:off x="672" y="0"/>
              <a:ext cx="4224" cy="576"/>
            </a:xfrm>
            <a:prstGeom prst="rect">
              <a:avLst/>
            </a:prstGeom>
            <a:noFill/>
            <a:ln w="9525">
              <a:noFill/>
              <a:miter lim="800000"/>
              <a:headEnd/>
              <a:tailEnd/>
            </a:ln>
          </p:spPr>
        </p:pic>
      </p:grpSp>
      <p:sp>
        <p:nvSpPr>
          <p:cNvPr id="10" name="Rectangle 4"/>
          <p:cNvSpPr>
            <a:spLocks noChangeArrowheads="1"/>
          </p:cNvSpPr>
          <p:nvPr/>
        </p:nvSpPr>
        <p:spPr bwMode="auto">
          <a:xfrm>
            <a:off x="152400" y="1665288"/>
            <a:ext cx="8839200" cy="5092700"/>
          </a:xfrm>
          <a:prstGeom prst="rect">
            <a:avLst/>
          </a:prstGeom>
          <a:noFill/>
          <a:ln>
            <a:noFill/>
          </a:ln>
          <a:extLst/>
        </p:spPr>
        <p:txBody>
          <a:bodyPr anchor="ctr"/>
          <a:lstStyle/>
          <a:p>
            <a:pPr eaLnBrk="1" hangingPunct="1">
              <a:buClr>
                <a:srgbClr val="0000FF"/>
              </a:buClr>
              <a:buSzPct val="105000"/>
              <a:defRPr/>
            </a:pPr>
            <a:endParaRPr lang="en-US" sz="2800" dirty="0">
              <a:solidFill>
                <a:srgbClr val="0000FF"/>
              </a:solidFill>
            </a:endParaRPr>
          </a:p>
          <a:p>
            <a:pPr eaLnBrk="1" hangingPunct="1">
              <a:buClr>
                <a:srgbClr val="0000FF"/>
              </a:buClr>
              <a:buSzPct val="105000"/>
              <a:defRPr/>
            </a:pPr>
            <a:endParaRPr lang="en-US" sz="2800" dirty="0">
              <a:solidFill>
                <a:srgbClr val="0000FF"/>
              </a:solidFill>
            </a:endParaRPr>
          </a:p>
          <a:p>
            <a:pPr>
              <a:defRPr/>
            </a:pPr>
            <a:endParaRPr lang="en-US" sz="2800" dirty="0">
              <a:solidFill>
                <a:srgbClr val="0000FF"/>
              </a:solidFill>
            </a:endParaRPr>
          </a:p>
          <a:p>
            <a:pPr>
              <a:defRPr/>
            </a:pPr>
            <a:endParaRPr lang="en-US" sz="2800" dirty="0">
              <a:solidFill>
                <a:srgbClr val="0000FF"/>
              </a:solidFill>
            </a:endParaRPr>
          </a:p>
          <a:p>
            <a:pPr>
              <a:defRPr/>
            </a:pPr>
            <a:endParaRPr lang="en-US" sz="2800" dirty="0">
              <a:solidFill>
                <a:srgbClr val="0000FF"/>
              </a:solidFill>
            </a:endParaRPr>
          </a:p>
          <a:p>
            <a:pPr>
              <a:defRPr/>
            </a:pPr>
            <a:endParaRPr lang="en-US" sz="2800" dirty="0">
              <a:solidFill>
                <a:srgbClr val="0000FF"/>
              </a:solidFill>
            </a:endParaRPr>
          </a:p>
          <a:p>
            <a:pPr>
              <a:defRPr/>
            </a:pPr>
            <a:endParaRPr lang="en-US" sz="2800" dirty="0">
              <a:solidFill>
                <a:srgbClr val="0000FF"/>
              </a:solidFill>
            </a:endParaRPr>
          </a:p>
          <a:p>
            <a:pPr marL="265113" eaLnBrk="1" hangingPunct="1">
              <a:buClr>
                <a:srgbClr val="0000FF"/>
              </a:buClr>
              <a:buSzPct val="105000"/>
              <a:defRPr/>
            </a:pPr>
            <a:endParaRPr lang="en-US" sz="2800" dirty="0">
              <a:solidFill>
                <a:srgbClr val="0000FF"/>
              </a:solidFill>
            </a:endParaRPr>
          </a:p>
          <a:p>
            <a:pPr eaLnBrk="1" hangingPunct="1">
              <a:buClr>
                <a:srgbClr val="0000FF"/>
              </a:buClr>
              <a:buSzPct val="105000"/>
              <a:defRPr/>
            </a:pPr>
            <a:endParaRPr lang="en-US" sz="2800" dirty="0">
              <a:solidFill>
                <a:srgbClr val="0000FF"/>
              </a:solidFill>
            </a:endParaRPr>
          </a:p>
          <a:p>
            <a:pPr eaLnBrk="1" hangingPunct="1">
              <a:buClr>
                <a:srgbClr val="0000FF"/>
              </a:buClr>
              <a:buSzPct val="105000"/>
              <a:defRPr/>
            </a:pPr>
            <a:r>
              <a:rPr lang="en-US" sz="2800" dirty="0"/>
              <a:t/>
            </a:r>
            <a:br>
              <a:rPr lang="en-US" sz="2800" dirty="0"/>
            </a:br>
            <a:r>
              <a:rPr lang="en-US" sz="4000" b="1" dirty="0">
                <a:solidFill>
                  <a:srgbClr val="0000FF"/>
                </a:solidFill>
              </a:rPr>
              <a:t/>
            </a:r>
            <a:br>
              <a:rPr lang="en-US" sz="4000" b="1" dirty="0">
                <a:solidFill>
                  <a:srgbClr val="0000FF"/>
                </a:solidFill>
              </a:rPr>
            </a:br>
            <a:r>
              <a:rPr lang="en-US" sz="4000" b="1" dirty="0">
                <a:solidFill>
                  <a:srgbClr val="0000FF"/>
                </a:solidFill>
              </a:rPr>
              <a:t/>
            </a:r>
            <a:br>
              <a:rPr lang="en-US" sz="4000" b="1" dirty="0">
                <a:solidFill>
                  <a:srgbClr val="0000FF"/>
                </a:solidFill>
              </a:rPr>
            </a:br>
            <a:endParaRPr lang="en-US" sz="4000" b="1" dirty="0">
              <a:solidFill>
                <a:srgbClr val="0000FF"/>
              </a:solidFill>
            </a:endParaRPr>
          </a:p>
        </p:txBody>
      </p:sp>
      <p:sp>
        <p:nvSpPr>
          <p:cNvPr id="3" name="Rectangle 2"/>
          <p:cNvSpPr/>
          <p:nvPr/>
        </p:nvSpPr>
        <p:spPr>
          <a:xfrm>
            <a:off x="323528" y="1656720"/>
            <a:ext cx="8496944" cy="3821559"/>
          </a:xfrm>
          <a:prstGeom prst="rect">
            <a:avLst/>
          </a:prstGeom>
        </p:spPr>
        <p:txBody>
          <a:bodyPr wrap="square">
            <a:spAutoFit/>
          </a:bodyPr>
          <a:lstStyle/>
          <a:p>
            <a:pPr marR="57150" algn="just">
              <a:spcBef>
                <a:spcPts val="235"/>
              </a:spcBef>
            </a:pPr>
            <a:r>
              <a:rPr lang="fr-FR" sz="3600" b="1" dirty="0" smtClean="0">
                <a:solidFill>
                  <a:srgbClr val="0000FF"/>
                </a:solidFill>
                <a:latin typeface="Times New Roman" panose="02020603050405020304" pitchFamily="18" charset="0"/>
              </a:rPr>
              <a:t>1.6.1.2 </a:t>
            </a:r>
            <a:r>
              <a:rPr lang="fr-FR" sz="3600" b="1" dirty="0">
                <a:solidFill>
                  <a:srgbClr val="0000FF"/>
                </a:solidFill>
                <a:latin typeface="Times New Roman" panose="02020603050405020304" pitchFamily="18" charset="0"/>
              </a:rPr>
              <a:t>Configuration selon le niveau d’informatisation</a:t>
            </a:r>
            <a:endParaRPr lang="fr-FR" sz="3600" dirty="0">
              <a:solidFill>
                <a:srgbClr val="0000FF"/>
              </a:solidFill>
              <a:latin typeface="Times New Roman" panose="02020603050405020304" pitchFamily="18" charset="0"/>
              <a:ea typeface="Times New Roman" panose="02020603050405020304" pitchFamily="18" charset="0"/>
            </a:endParaRPr>
          </a:p>
          <a:p>
            <a:pPr marL="449580" marR="57150" indent="449580" algn="just">
              <a:spcBef>
                <a:spcPts val="235"/>
              </a:spcBef>
              <a:spcAft>
                <a:spcPts val="0"/>
              </a:spcAft>
            </a:pPr>
            <a:r>
              <a:rPr lang="fr-FR" sz="2400" dirty="0">
                <a:latin typeface="Times New Roman" panose="02020603050405020304" pitchFamily="18" charset="0"/>
              </a:rPr>
              <a:t>i) Les </a:t>
            </a:r>
            <a:r>
              <a:rPr lang="fr-FR" sz="2400" b="1" dirty="0">
                <a:solidFill>
                  <a:srgbClr val="0000FF"/>
                </a:solidFill>
                <a:latin typeface="Times New Roman" panose="02020603050405020304" pitchFamily="18" charset="0"/>
              </a:rPr>
              <a:t>EMF informatisés</a:t>
            </a:r>
            <a:r>
              <a:rPr lang="fr-FR" sz="2400" dirty="0">
                <a:latin typeface="Times New Roman" panose="02020603050405020304" pitchFamily="18" charset="0"/>
              </a:rPr>
              <a:t>: </a:t>
            </a:r>
            <a:r>
              <a:rPr lang="fr-FR" sz="2400" b="1" dirty="0">
                <a:solidFill>
                  <a:srgbClr val="0000FF"/>
                </a:solidFill>
                <a:latin typeface="Times New Roman" panose="02020603050405020304" pitchFamily="18" charset="0"/>
              </a:rPr>
              <a:t>68% </a:t>
            </a:r>
            <a:r>
              <a:rPr lang="fr-FR" sz="2400" dirty="0">
                <a:latin typeface="Times New Roman" panose="02020603050405020304" pitchFamily="18" charset="0"/>
              </a:rPr>
              <a:t>du réseau. </a:t>
            </a:r>
            <a:endParaRPr lang="fr-FR" sz="2400" dirty="0">
              <a:latin typeface="Times New Roman" panose="02020603050405020304" pitchFamily="18" charset="0"/>
              <a:ea typeface="Times New Roman" panose="02020603050405020304" pitchFamily="18" charset="0"/>
            </a:endParaRPr>
          </a:p>
          <a:p>
            <a:pPr marR="57150" algn="just">
              <a:spcBef>
                <a:spcPts val="235"/>
              </a:spcBef>
            </a:pPr>
            <a:r>
              <a:rPr lang="fr-FR" sz="2400" dirty="0">
                <a:latin typeface="Times New Roman" panose="02020603050405020304" pitchFamily="18" charset="0"/>
              </a:rPr>
              <a:t>Le contrôle et la supervision ici se fait sur place et à travers une interface qui permet de superviser à distance.</a:t>
            </a:r>
            <a:endParaRPr lang="fr-FR" sz="2400" dirty="0">
              <a:latin typeface="Times New Roman" panose="02020603050405020304" pitchFamily="18" charset="0"/>
              <a:ea typeface="Times New Roman" panose="02020603050405020304" pitchFamily="18" charset="0"/>
            </a:endParaRPr>
          </a:p>
          <a:p>
            <a:pPr marL="449580" marR="57150" indent="449580" algn="just">
              <a:spcBef>
                <a:spcPts val="235"/>
              </a:spcBef>
              <a:spcAft>
                <a:spcPts val="0"/>
              </a:spcAft>
            </a:pPr>
            <a:r>
              <a:rPr lang="fr-FR" sz="2400" dirty="0">
                <a:latin typeface="Times New Roman" panose="02020603050405020304" pitchFamily="18" charset="0"/>
              </a:rPr>
              <a:t>ii)  Les </a:t>
            </a:r>
            <a:r>
              <a:rPr lang="fr-FR" sz="2400" b="1" dirty="0">
                <a:solidFill>
                  <a:srgbClr val="0000FF"/>
                </a:solidFill>
                <a:latin typeface="Times New Roman" panose="02020603050405020304" pitchFamily="18" charset="0"/>
              </a:rPr>
              <a:t>EMF non informatisés</a:t>
            </a:r>
            <a:r>
              <a:rPr lang="fr-FR" sz="2400" dirty="0">
                <a:latin typeface="Times New Roman" panose="02020603050405020304" pitchFamily="18" charset="0"/>
              </a:rPr>
              <a:t>: </a:t>
            </a:r>
            <a:r>
              <a:rPr lang="fr-FR" sz="2400" b="1" dirty="0">
                <a:solidFill>
                  <a:srgbClr val="0000FF"/>
                </a:solidFill>
                <a:latin typeface="Times New Roman" panose="02020603050405020304" pitchFamily="18" charset="0"/>
              </a:rPr>
              <a:t>32% </a:t>
            </a:r>
            <a:r>
              <a:rPr lang="fr-FR" sz="2400" dirty="0">
                <a:latin typeface="Times New Roman" panose="02020603050405020304" pitchFamily="18" charset="0"/>
              </a:rPr>
              <a:t>du réseau. </a:t>
            </a:r>
            <a:endParaRPr lang="fr-FR" sz="2400" dirty="0">
              <a:latin typeface="Times New Roman" panose="02020603050405020304" pitchFamily="18" charset="0"/>
              <a:ea typeface="Times New Roman" panose="02020603050405020304" pitchFamily="18" charset="0"/>
            </a:endParaRPr>
          </a:p>
          <a:p>
            <a:pPr marR="57150" algn="just">
              <a:spcBef>
                <a:spcPts val="235"/>
              </a:spcBef>
            </a:pPr>
            <a:r>
              <a:rPr lang="fr-FR" sz="2400" dirty="0">
                <a:latin typeface="Times New Roman" panose="02020603050405020304" pitchFamily="18" charset="0"/>
              </a:rPr>
              <a:t>Le contrôle et la supervision se fait sur place et de ce fait est plus couteux.</a:t>
            </a:r>
            <a:endParaRPr lang="fr-FR" sz="2400" dirty="0">
              <a:latin typeface="Times New Roman" panose="02020603050405020304" pitchFamily="18" charset="0"/>
              <a:ea typeface="Times New Roman" panose="02020603050405020304" pitchFamily="18" charset="0"/>
            </a:endParaRPr>
          </a:p>
          <a:p>
            <a:pPr marR="57150" algn="just">
              <a:spcBef>
                <a:spcPts val="235"/>
              </a:spcBef>
            </a:pPr>
            <a:r>
              <a:rPr lang="fr-FR" dirty="0">
                <a:latin typeface="Times New Roman" panose="02020603050405020304" pitchFamily="18" charset="0"/>
              </a:rPr>
              <a:t> </a:t>
            </a:r>
            <a:endParaRPr lang="fr-FR" sz="1100" dirty="0">
              <a:effectLst/>
              <a:latin typeface="Times New Roman" panose="02020603050405020304" pitchFamily="18" charset="0"/>
              <a:ea typeface="Times New Roman" panose="02020603050405020304" pitchFamily="18"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4066</TotalTime>
  <Words>1463</Words>
  <Application>Microsoft Office PowerPoint</Application>
  <PresentationFormat>On-screen Show (4:3)</PresentationFormat>
  <Paragraphs>208</Paragraphs>
  <Slides>24</Slides>
  <Notes>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24</vt:i4>
      </vt:variant>
    </vt:vector>
  </HeadingPairs>
  <TitlesOfParts>
    <vt:vector size="30" baseType="lpstr">
      <vt:lpstr>Arial</vt:lpstr>
      <vt:lpstr>Calibri</vt:lpstr>
      <vt:lpstr>Symbol</vt:lpstr>
      <vt:lpstr>Times New Roman</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2. MISE EN ŒUVRE DES DISPOSITIONS DU REGLEMENT AU SEIN DU RESEAU </vt:lpstr>
      <vt:lpstr>2.1 Constitution et formes juridiques (suite…)</vt:lpstr>
      <vt:lpstr>PowerPoint Presentation</vt:lpstr>
      <vt:lpstr>PowerPoint Presentation</vt:lpstr>
      <vt:lpstr>PowerPoint Presentation</vt:lpstr>
      <vt:lpstr>  2.2.2 Agrément des Caisses, leurs dirigeants et commissaire aux comptes </vt:lpstr>
      <vt:lpstr>3. DIFFICULTES RENCONTREES DANS LA MISE EN ŒUVRE DE LA REGLEMENTATION</vt:lpstr>
      <vt:lpstr>3. DIFFICULTES RENCONTREES DANS LA MISE EN ŒUVRE DE LA REGLEMENTATION (suite…)</vt:lpstr>
      <vt:lpstr>             4. PROPOSITIONS D’AMELIORATIONS </vt:lpstr>
      <vt:lpstr> 4. PROPOSITIONS D’AMELIORATIONS</vt:lpstr>
      <vt:lpstr>5 .CONCLUSION  </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Rappel du Contexte</dc:title>
  <dc:creator>EKOLLO</dc:creator>
  <cp:lastModifiedBy>6140</cp:lastModifiedBy>
  <cp:revision>140</cp:revision>
  <cp:lastPrinted>2018-06-19T14:07:37Z</cp:lastPrinted>
  <dcterms:created xsi:type="dcterms:W3CDTF">2017-10-25T13:53:09Z</dcterms:created>
  <dcterms:modified xsi:type="dcterms:W3CDTF">2018-06-19T14:49:43Z</dcterms:modified>
</cp:coreProperties>
</file>